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4"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6" autoAdjust="0"/>
    <p:restoredTop sz="94624" autoAdjust="0"/>
  </p:normalViewPr>
  <p:slideViewPr>
    <p:cSldViewPr>
      <p:cViewPr>
        <p:scale>
          <a:sx n="77" d="100"/>
          <a:sy n="77" d="100"/>
        </p:scale>
        <p:origin x="-1182"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6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1C4A21-8615-463E-9054-4C607CF602C5}" type="datetimeFigureOut">
              <a:rPr lang="es-ES" smtClean="0"/>
              <a:t>22/04/2015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3DAC0C-29B7-4B78-BB5F-534B5D4BC4B2}" type="slidenum">
              <a:rPr lang="es-ES" smtClean="0"/>
              <a:t>‹Nº›</a:t>
            </a:fld>
            <a:endParaRPr lang="es-ES"/>
          </a:p>
        </p:txBody>
      </p:sp>
    </p:spTree>
    <p:extLst>
      <p:ext uri="{BB962C8B-B14F-4D97-AF65-F5344CB8AC3E}">
        <p14:creationId xmlns:p14="http://schemas.microsoft.com/office/powerpoint/2010/main" val="419280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UNLP.</a:t>
            </a:r>
            <a:r>
              <a:rPr lang="es-ES" baseline="0" dirty="0" smtClean="0"/>
              <a:t> Facultad de Psicología. Lingüística General. Material de cátedra.</a:t>
            </a:r>
            <a:endParaRPr lang="es-ES" dirty="0"/>
          </a:p>
        </p:txBody>
      </p:sp>
      <p:sp>
        <p:nvSpPr>
          <p:cNvPr id="4" name="3 Marcador de número de diapositiva"/>
          <p:cNvSpPr>
            <a:spLocks noGrp="1"/>
          </p:cNvSpPr>
          <p:nvPr>
            <p:ph type="sldNum" sz="quarter" idx="10"/>
          </p:nvPr>
        </p:nvSpPr>
        <p:spPr/>
        <p:txBody>
          <a:bodyPr/>
          <a:lstStyle/>
          <a:p>
            <a:fld id="{973DAC0C-29B7-4B78-BB5F-534B5D4BC4B2}" type="slidenum">
              <a:rPr lang="es-ES" smtClean="0"/>
              <a:t>1</a:t>
            </a:fld>
            <a:endParaRPr lang="es-ES"/>
          </a:p>
        </p:txBody>
      </p:sp>
    </p:spTree>
    <p:extLst>
      <p:ext uri="{BB962C8B-B14F-4D97-AF65-F5344CB8AC3E}">
        <p14:creationId xmlns:p14="http://schemas.microsoft.com/office/powerpoint/2010/main" val="2698917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973DAC0C-29B7-4B78-BB5F-534B5D4BC4B2}" type="slidenum">
              <a:rPr lang="es-ES" smtClean="0"/>
              <a:t>10</a:t>
            </a:fld>
            <a:endParaRPr lang="es-ES"/>
          </a:p>
        </p:txBody>
      </p:sp>
    </p:spTree>
    <p:extLst>
      <p:ext uri="{BB962C8B-B14F-4D97-AF65-F5344CB8AC3E}">
        <p14:creationId xmlns:p14="http://schemas.microsoft.com/office/powerpoint/2010/main" val="4120428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A6E4EDA8-3A43-43B9-91B8-B7B77876C01D}" type="datetime1">
              <a:rPr lang="es-ES" smtClean="0"/>
              <a:t>22/04/2015</a:t>
            </a:fld>
            <a:endParaRPr lang="es-ES" dirty="0"/>
          </a:p>
        </p:txBody>
      </p:sp>
      <p:sp>
        <p:nvSpPr>
          <p:cNvPr id="17" name="16 Marcador de pie de página"/>
          <p:cNvSpPr>
            <a:spLocks noGrp="1"/>
          </p:cNvSpPr>
          <p:nvPr>
            <p:ph type="ftr" sz="quarter" idx="11"/>
          </p:nvPr>
        </p:nvSpPr>
        <p:spPr bwMode="auto">
          <a:xfrm rot="5400000">
            <a:off x="7077269" y="4181669"/>
            <a:ext cx="3657600" cy="384048"/>
          </a:xfrm>
        </p:spPr>
        <p:txBody>
          <a:bodyPr/>
          <a:lstStyle/>
          <a:p>
            <a:r>
              <a:rPr lang="es-ES" smtClean="0"/>
              <a:t>UNLP - Facultad de Psicología. Lingüística General. Material de Cátedra.</a:t>
            </a:r>
            <a:endParaRPr lang="es-ES" dirty="0"/>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710F6C40-FF4F-45F9-A420-7661B95F6A86}" type="slidenum">
              <a:rPr lang="es-ES" smtClean="0"/>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76F3BF2-C8F4-4328-A590-148FA311C85B}" type="datetime1">
              <a:rPr lang="es-ES" smtClean="0"/>
              <a:t>22/04/2015</a:t>
            </a:fld>
            <a:endParaRPr lang="es-ES" dirty="0"/>
          </a:p>
        </p:txBody>
      </p:sp>
      <p:sp>
        <p:nvSpPr>
          <p:cNvPr id="5" name="4 Marcador de pie de página"/>
          <p:cNvSpPr>
            <a:spLocks noGrp="1"/>
          </p:cNvSpPr>
          <p:nvPr>
            <p:ph type="ftr" sz="quarter" idx="11"/>
          </p:nvPr>
        </p:nvSpPr>
        <p:spPr/>
        <p:txBody>
          <a:bodyPr/>
          <a:lstStyle/>
          <a:p>
            <a:r>
              <a:rPr lang="es-ES" smtClean="0"/>
              <a:t>UNLP - Facultad de Psicología. Lingüística General. Material de Cátedra.</a:t>
            </a:r>
            <a:endParaRPr lang="es-ES" dirty="0"/>
          </a:p>
        </p:txBody>
      </p:sp>
      <p:sp>
        <p:nvSpPr>
          <p:cNvPr id="6" name="5 Marcador de número de diapositiva"/>
          <p:cNvSpPr>
            <a:spLocks noGrp="1"/>
          </p:cNvSpPr>
          <p:nvPr>
            <p:ph type="sldNum" sz="quarter" idx="12"/>
          </p:nvPr>
        </p:nvSpPr>
        <p:spPr/>
        <p:txBody>
          <a:bodyPr/>
          <a:lstStyle/>
          <a:p>
            <a:fld id="{710F6C40-FF4F-45F9-A420-7661B95F6A86}"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9019E02-009E-42DF-B413-EABE2D43C605}" type="datetime1">
              <a:rPr lang="es-ES" smtClean="0"/>
              <a:t>22/04/2015</a:t>
            </a:fld>
            <a:endParaRPr lang="es-ES" dirty="0"/>
          </a:p>
        </p:txBody>
      </p:sp>
      <p:sp>
        <p:nvSpPr>
          <p:cNvPr id="5" name="4 Marcador de pie de página"/>
          <p:cNvSpPr>
            <a:spLocks noGrp="1"/>
          </p:cNvSpPr>
          <p:nvPr>
            <p:ph type="ftr" sz="quarter" idx="11"/>
          </p:nvPr>
        </p:nvSpPr>
        <p:spPr/>
        <p:txBody>
          <a:bodyPr/>
          <a:lstStyle/>
          <a:p>
            <a:r>
              <a:rPr lang="es-ES" smtClean="0"/>
              <a:t>UNLP - Facultad de Psicología. Lingüística General. Material de Cátedra.</a:t>
            </a:r>
            <a:endParaRPr lang="es-ES" dirty="0"/>
          </a:p>
        </p:txBody>
      </p:sp>
      <p:sp>
        <p:nvSpPr>
          <p:cNvPr id="6" name="5 Marcador de número de diapositiva"/>
          <p:cNvSpPr>
            <a:spLocks noGrp="1"/>
          </p:cNvSpPr>
          <p:nvPr>
            <p:ph type="sldNum" sz="quarter" idx="12"/>
          </p:nvPr>
        </p:nvSpPr>
        <p:spPr/>
        <p:txBody>
          <a:bodyPr/>
          <a:lstStyle/>
          <a:p>
            <a:fld id="{710F6C40-FF4F-45F9-A420-7661B95F6A86}" type="slidenum">
              <a:rPr lang="es-ES" smtClean="0"/>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A6E4EDA8-3A43-43B9-91B8-B7B77876C01D}" type="datetime1">
              <a:rPr lang="es-ES" smtClean="0"/>
              <a:t>22/04/2015</a:t>
            </a:fld>
            <a:endParaRPr lang="es-ES" dirty="0"/>
          </a:p>
        </p:txBody>
      </p:sp>
      <p:sp>
        <p:nvSpPr>
          <p:cNvPr id="17" name="16 Marcador de pie de página"/>
          <p:cNvSpPr>
            <a:spLocks noGrp="1"/>
          </p:cNvSpPr>
          <p:nvPr>
            <p:ph type="ftr" sz="quarter" idx="11"/>
          </p:nvPr>
        </p:nvSpPr>
        <p:spPr bwMode="auto">
          <a:xfrm rot="5400000">
            <a:off x="7077269" y="4181669"/>
            <a:ext cx="3657600" cy="384048"/>
          </a:xfrm>
        </p:spPr>
        <p:txBody>
          <a:bodyPr/>
          <a:lstStyle/>
          <a:p>
            <a:r>
              <a:rPr lang="es-ES" smtClean="0"/>
              <a:t>UNLP - Facultad de Psicología. Lingüística General. Material de Cátedra.</a:t>
            </a:r>
            <a:endParaRPr lang="es-ES" dirty="0"/>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710F6C40-FF4F-45F9-A420-7661B95F6A86}" type="slidenum">
              <a:rPr lang="es-ES" smtClean="0"/>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BC86EBC3-10B6-48EA-AFB2-4E15C8CC5828}" type="datetime1">
              <a:rPr lang="es-ES" smtClean="0"/>
              <a:t>22/04/2015</a:t>
            </a:fld>
            <a:endParaRPr lang="es-ES" dirty="0"/>
          </a:p>
        </p:txBody>
      </p:sp>
      <p:sp>
        <p:nvSpPr>
          <p:cNvPr id="9" name="8 Marcador de número de diapositiva"/>
          <p:cNvSpPr>
            <a:spLocks noGrp="1"/>
          </p:cNvSpPr>
          <p:nvPr>
            <p:ph type="sldNum" sz="quarter" idx="15"/>
          </p:nvPr>
        </p:nvSpPr>
        <p:spPr/>
        <p:txBody>
          <a:bodyPr rtlCol="0"/>
          <a:lstStyle/>
          <a:p>
            <a:fld id="{710F6C40-FF4F-45F9-A420-7661B95F6A86}" type="slidenum">
              <a:rPr lang="es-ES" smtClean="0"/>
              <a:t>‹Nº›</a:t>
            </a:fld>
            <a:endParaRPr lang="es-ES" dirty="0"/>
          </a:p>
        </p:txBody>
      </p:sp>
      <p:sp>
        <p:nvSpPr>
          <p:cNvPr id="10" name="9 Marcador de pie de página"/>
          <p:cNvSpPr>
            <a:spLocks noGrp="1"/>
          </p:cNvSpPr>
          <p:nvPr>
            <p:ph type="ftr" sz="quarter" idx="16"/>
          </p:nvPr>
        </p:nvSpPr>
        <p:spPr/>
        <p:txBody>
          <a:bodyPr rtlCol="0"/>
          <a:lstStyle/>
          <a:p>
            <a:r>
              <a:rPr lang="es-ES" smtClean="0"/>
              <a:t>UNLP - Facultad de Psicología. Lingüística General. Material de Cátedra.</a:t>
            </a:r>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7D53234-74F0-49B6-8CE1-69981BCB8E2C}" type="datetime1">
              <a:rPr lang="es-ES" smtClean="0"/>
              <a:t>22/04/2015</a:t>
            </a:fld>
            <a:endParaRPr lang="es-ES" dirty="0"/>
          </a:p>
        </p:txBody>
      </p:sp>
      <p:sp>
        <p:nvSpPr>
          <p:cNvPr id="5" name="4 Marcador de pie de página"/>
          <p:cNvSpPr>
            <a:spLocks noGrp="1"/>
          </p:cNvSpPr>
          <p:nvPr>
            <p:ph type="ftr" sz="quarter" idx="11"/>
          </p:nvPr>
        </p:nvSpPr>
        <p:spPr bwMode="auto">
          <a:xfrm rot="5400000">
            <a:off x="7077456" y="4178808"/>
            <a:ext cx="3657600" cy="384048"/>
          </a:xfrm>
        </p:spPr>
        <p:txBody>
          <a:bodyPr/>
          <a:lstStyle/>
          <a:p>
            <a:r>
              <a:rPr lang="es-ES" smtClean="0"/>
              <a:t>UNLP - Facultad de Psicología. Lingüística General. Material de Cátedra.</a:t>
            </a:r>
            <a:endParaRPr lang="es-ES" dirty="0"/>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710F6C40-FF4F-45F9-A420-7661B95F6A86}" type="slidenum">
              <a:rPr lang="es-ES" smtClean="0"/>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BB1E160A-28A4-4ACD-AD37-2F62F68B9E26}" type="datetime1">
              <a:rPr lang="es-ES" smtClean="0"/>
              <a:t>22/04/2015</a:t>
            </a:fld>
            <a:endParaRPr lang="es-ES" dirty="0"/>
          </a:p>
        </p:txBody>
      </p:sp>
      <p:sp>
        <p:nvSpPr>
          <p:cNvPr id="6" name="5 Marcador de pie de página"/>
          <p:cNvSpPr>
            <a:spLocks noGrp="1"/>
          </p:cNvSpPr>
          <p:nvPr>
            <p:ph type="ftr" sz="quarter" idx="11"/>
          </p:nvPr>
        </p:nvSpPr>
        <p:spPr/>
        <p:txBody>
          <a:bodyPr/>
          <a:lstStyle/>
          <a:p>
            <a:r>
              <a:rPr lang="es-ES" smtClean="0"/>
              <a:t>UNLP - Facultad de Psicología. Lingüística General. Material de Cátedra.</a:t>
            </a:r>
            <a:endParaRPr lang="es-ES" dirty="0"/>
          </a:p>
        </p:txBody>
      </p:sp>
      <p:sp>
        <p:nvSpPr>
          <p:cNvPr id="7" name="6 Marcador de número de diapositiva"/>
          <p:cNvSpPr>
            <a:spLocks noGrp="1"/>
          </p:cNvSpPr>
          <p:nvPr>
            <p:ph type="sldNum" sz="quarter" idx="12"/>
          </p:nvPr>
        </p:nvSpPr>
        <p:spPr/>
        <p:txBody>
          <a:bodyPr/>
          <a:lstStyle/>
          <a:p>
            <a:fld id="{710F6C40-FF4F-45F9-A420-7661B95F6A86}" type="slidenum">
              <a:rPr lang="es-ES" smtClean="0"/>
              <a:t>‹Nº›</a:t>
            </a:fld>
            <a:endParaRPr lang="es-ES" dirty="0"/>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ECA76A75-470A-44DB-AFCD-6B819583594A}" type="datetime1">
              <a:rPr lang="es-ES" smtClean="0"/>
              <a:t>22/04/2015</a:t>
            </a:fld>
            <a:endParaRPr lang="es-ES" dirty="0"/>
          </a:p>
        </p:txBody>
      </p:sp>
      <p:sp>
        <p:nvSpPr>
          <p:cNvPr id="8" name="7 Marcador de pie de página"/>
          <p:cNvSpPr>
            <a:spLocks noGrp="1"/>
          </p:cNvSpPr>
          <p:nvPr>
            <p:ph type="ftr" sz="quarter" idx="11"/>
          </p:nvPr>
        </p:nvSpPr>
        <p:spPr/>
        <p:txBody>
          <a:bodyPr/>
          <a:lstStyle/>
          <a:p>
            <a:r>
              <a:rPr lang="es-ES" smtClean="0"/>
              <a:t>UNLP - Facultad de Psicología. Lingüística General. Material de Cátedra.</a:t>
            </a:r>
            <a:endParaRPr lang="es-ES" dirty="0"/>
          </a:p>
        </p:txBody>
      </p:sp>
      <p:sp>
        <p:nvSpPr>
          <p:cNvPr id="9" name="8 Marcador de número de diapositiva"/>
          <p:cNvSpPr>
            <a:spLocks noGrp="1"/>
          </p:cNvSpPr>
          <p:nvPr>
            <p:ph type="sldNum" sz="quarter" idx="12"/>
          </p:nvPr>
        </p:nvSpPr>
        <p:spPr/>
        <p:txBody>
          <a:bodyPr/>
          <a:lstStyle/>
          <a:p>
            <a:fld id="{710F6C40-FF4F-45F9-A420-7661B95F6A86}" type="slidenum">
              <a:rPr lang="es-ES" smtClean="0"/>
              <a:t>‹Nº›</a:t>
            </a:fld>
            <a:endParaRPr lang="es-ES" dirty="0"/>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2895578-9A54-4B45-9D52-E0472C9041EF}" type="datetime1">
              <a:rPr lang="es-ES" smtClean="0"/>
              <a:t>22/04/2015</a:t>
            </a:fld>
            <a:endParaRPr lang="es-ES" dirty="0"/>
          </a:p>
        </p:txBody>
      </p:sp>
      <p:sp>
        <p:nvSpPr>
          <p:cNvPr id="7" name="6 Marcador de número de diapositiva"/>
          <p:cNvSpPr>
            <a:spLocks noGrp="1"/>
          </p:cNvSpPr>
          <p:nvPr>
            <p:ph type="sldNum" sz="quarter" idx="11"/>
          </p:nvPr>
        </p:nvSpPr>
        <p:spPr/>
        <p:txBody>
          <a:bodyPr rtlCol="0"/>
          <a:lstStyle/>
          <a:p>
            <a:fld id="{710F6C40-FF4F-45F9-A420-7661B95F6A86}" type="slidenum">
              <a:rPr lang="es-ES" smtClean="0"/>
              <a:t>‹Nº›</a:t>
            </a:fld>
            <a:endParaRPr lang="es-ES" dirty="0"/>
          </a:p>
        </p:txBody>
      </p:sp>
      <p:sp>
        <p:nvSpPr>
          <p:cNvPr id="8" name="7 Marcador de pie de página"/>
          <p:cNvSpPr>
            <a:spLocks noGrp="1"/>
          </p:cNvSpPr>
          <p:nvPr>
            <p:ph type="ftr" sz="quarter" idx="12"/>
          </p:nvPr>
        </p:nvSpPr>
        <p:spPr/>
        <p:txBody>
          <a:bodyPr rtlCol="0"/>
          <a:lstStyle/>
          <a:p>
            <a:r>
              <a:rPr lang="es-ES" smtClean="0"/>
              <a:t>UNLP - Facultad de Psicología. Lingüística General. Material de Cátedra.</a:t>
            </a:r>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649A61D-4D16-4851-BBCB-0ABD763ED9E1}" type="datetime1">
              <a:rPr lang="es-ES" smtClean="0"/>
              <a:t>22/04/2015</a:t>
            </a:fld>
            <a:endParaRPr lang="es-ES" dirty="0"/>
          </a:p>
        </p:txBody>
      </p:sp>
      <p:sp>
        <p:nvSpPr>
          <p:cNvPr id="3" name="2 Marcador de pie de página"/>
          <p:cNvSpPr>
            <a:spLocks noGrp="1"/>
          </p:cNvSpPr>
          <p:nvPr>
            <p:ph type="ftr" sz="quarter" idx="11"/>
          </p:nvPr>
        </p:nvSpPr>
        <p:spPr/>
        <p:txBody>
          <a:bodyPr/>
          <a:lstStyle/>
          <a:p>
            <a:r>
              <a:rPr lang="es-ES" smtClean="0"/>
              <a:t>UNLP - Facultad de Psicología. Lingüística General. Material de Cátedra.</a:t>
            </a:r>
            <a:endParaRPr lang="es-ES" dirty="0"/>
          </a:p>
        </p:txBody>
      </p:sp>
      <p:sp>
        <p:nvSpPr>
          <p:cNvPr id="4" name="3 Marcador de número de diapositiva"/>
          <p:cNvSpPr>
            <a:spLocks noGrp="1"/>
          </p:cNvSpPr>
          <p:nvPr>
            <p:ph type="sldNum" sz="quarter" idx="12"/>
          </p:nvPr>
        </p:nvSpPr>
        <p:spPr/>
        <p:txBody>
          <a:bodyPr/>
          <a:lstStyle/>
          <a:p>
            <a:fld id="{710F6C40-FF4F-45F9-A420-7661B95F6A86}" type="slidenum">
              <a:rPr lang="es-ES" smtClean="0"/>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4D2114E8-797A-4F0E-9E93-00C85C833E1C}" type="datetime1">
              <a:rPr lang="es-ES" smtClean="0"/>
              <a:t>22/04/2015</a:t>
            </a:fld>
            <a:endParaRPr lang="es-ES" dirty="0"/>
          </a:p>
        </p:txBody>
      </p:sp>
      <p:sp>
        <p:nvSpPr>
          <p:cNvPr id="22" name="21 Marcador de número de diapositiva"/>
          <p:cNvSpPr>
            <a:spLocks noGrp="1"/>
          </p:cNvSpPr>
          <p:nvPr>
            <p:ph type="sldNum" sz="quarter" idx="15"/>
          </p:nvPr>
        </p:nvSpPr>
        <p:spPr/>
        <p:txBody>
          <a:bodyPr rtlCol="0"/>
          <a:lstStyle/>
          <a:p>
            <a:fld id="{710F6C40-FF4F-45F9-A420-7661B95F6A86}" type="slidenum">
              <a:rPr lang="es-ES" smtClean="0"/>
              <a:t>‹Nº›</a:t>
            </a:fld>
            <a:endParaRPr lang="es-ES" dirty="0"/>
          </a:p>
        </p:txBody>
      </p:sp>
      <p:sp>
        <p:nvSpPr>
          <p:cNvPr id="23" name="22 Marcador de pie de página"/>
          <p:cNvSpPr>
            <a:spLocks noGrp="1"/>
          </p:cNvSpPr>
          <p:nvPr>
            <p:ph type="ftr" sz="quarter" idx="16"/>
          </p:nvPr>
        </p:nvSpPr>
        <p:spPr/>
        <p:txBody>
          <a:bodyPr rtlCol="0"/>
          <a:lstStyle/>
          <a:p>
            <a:r>
              <a:rPr lang="es-ES" smtClean="0"/>
              <a:t>UNLP - Facultad de Psicología. Lingüística General. Material de Cátedra.</a:t>
            </a:r>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BC86EBC3-10B6-48EA-AFB2-4E15C8CC5828}" type="datetime1">
              <a:rPr lang="es-ES" smtClean="0"/>
              <a:t>22/04/2015</a:t>
            </a:fld>
            <a:endParaRPr lang="es-ES" dirty="0"/>
          </a:p>
        </p:txBody>
      </p:sp>
      <p:sp>
        <p:nvSpPr>
          <p:cNvPr id="9" name="8 Marcador de número de diapositiva"/>
          <p:cNvSpPr>
            <a:spLocks noGrp="1"/>
          </p:cNvSpPr>
          <p:nvPr>
            <p:ph type="sldNum" sz="quarter" idx="15"/>
          </p:nvPr>
        </p:nvSpPr>
        <p:spPr/>
        <p:txBody>
          <a:bodyPr rtlCol="0"/>
          <a:lstStyle/>
          <a:p>
            <a:fld id="{710F6C40-FF4F-45F9-A420-7661B95F6A86}" type="slidenum">
              <a:rPr lang="es-ES" smtClean="0"/>
              <a:t>‹Nº›</a:t>
            </a:fld>
            <a:endParaRPr lang="es-ES" dirty="0"/>
          </a:p>
        </p:txBody>
      </p:sp>
      <p:sp>
        <p:nvSpPr>
          <p:cNvPr id="10" name="9 Marcador de pie de página"/>
          <p:cNvSpPr>
            <a:spLocks noGrp="1"/>
          </p:cNvSpPr>
          <p:nvPr>
            <p:ph type="ftr" sz="quarter" idx="16"/>
          </p:nvPr>
        </p:nvSpPr>
        <p:spPr/>
        <p:txBody>
          <a:bodyPr rtlCol="0"/>
          <a:lstStyle/>
          <a:p>
            <a:r>
              <a:rPr lang="es-ES" smtClean="0"/>
              <a:t>UNLP - Facultad de Psicología. Lingüística General. Material de Cátedra.</a:t>
            </a:r>
            <a:endParaRPr lang="es-E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B1AA84C7-D6D6-489C-831B-821B9F539A42}" type="datetime1">
              <a:rPr lang="es-ES" smtClean="0"/>
              <a:t>22/04/2015</a:t>
            </a:fld>
            <a:endParaRPr lang="es-ES" dirty="0"/>
          </a:p>
        </p:txBody>
      </p:sp>
      <p:sp>
        <p:nvSpPr>
          <p:cNvPr id="18" name="17 Marcador de número de diapositiva"/>
          <p:cNvSpPr>
            <a:spLocks noGrp="1"/>
          </p:cNvSpPr>
          <p:nvPr>
            <p:ph type="sldNum" sz="quarter" idx="11"/>
          </p:nvPr>
        </p:nvSpPr>
        <p:spPr/>
        <p:txBody>
          <a:bodyPr rtlCol="0"/>
          <a:lstStyle/>
          <a:p>
            <a:fld id="{710F6C40-FF4F-45F9-A420-7661B95F6A86}" type="slidenum">
              <a:rPr lang="es-ES" smtClean="0"/>
              <a:t>‹Nº›</a:t>
            </a:fld>
            <a:endParaRPr lang="es-ES" dirty="0"/>
          </a:p>
        </p:txBody>
      </p:sp>
      <p:sp>
        <p:nvSpPr>
          <p:cNvPr id="21" name="20 Marcador de pie de página"/>
          <p:cNvSpPr>
            <a:spLocks noGrp="1"/>
          </p:cNvSpPr>
          <p:nvPr>
            <p:ph type="ftr" sz="quarter" idx="12"/>
          </p:nvPr>
        </p:nvSpPr>
        <p:spPr/>
        <p:txBody>
          <a:bodyPr rtlCol="0"/>
          <a:lstStyle/>
          <a:p>
            <a:r>
              <a:rPr lang="es-ES" smtClean="0"/>
              <a:t>UNLP - Facultad de Psicología. Lingüística General. Material de Cátedra.</a:t>
            </a:r>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76F3BF2-C8F4-4328-A590-148FA311C85B}" type="datetime1">
              <a:rPr lang="es-ES" smtClean="0"/>
              <a:t>22/04/2015</a:t>
            </a:fld>
            <a:endParaRPr lang="es-ES" dirty="0"/>
          </a:p>
        </p:txBody>
      </p:sp>
      <p:sp>
        <p:nvSpPr>
          <p:cNvPr id="5" name="4 Marcador de pie de página"/>
          <p:cNvSpPr>
            <a:spLocks noGrp="1"/>
          </p:cNvSpPr>
          <p:nvPr>
            <p:ph type="ftr" sz="quarter" idx="11"/>
          </p:nvPr>
        </p:nvSpPr>
        <p:spPr/>
        <p:txBody>
          <a:bodyPr/>
          <a:lstStyle/>
          <a:p>
            <a:r>
              <a:rPr lang="es-ES" smtClean="0"/>
              <a:t>UNLP - Facultad de Psicología. Lingüística General. Material de Cátedra.</a:t>
            </a:r>
            <a:endParaRPr lang="es-ES" dirty="0"/>
          </a:p>
        </p:txBody>
      </p:sp>
      <p:sp>
        <p:nvSpPr>
          <p:cNvPr id="6" name="5 Marcador de número de diapositiva"/>
          <p:cNvSpPr>
            <a:spLocks noGrp="1"/>
          </p:cNvSpPr>
          <p:nvPr>
            <p:ph type="sldNum" sz="quarter" idx="12"/>
          </p:nvPr>
        </p:nvSpPr>
        <p:spPr/>
        <p:txBody>
          <a:bodyPr/>
          <a:lstStyle/>
          <a:p>
            <a:fld id="{710F6C40-FF4F-45F9-A420-7661B95F6A86}" type="slidenum">
              <a:rPr lang="es-ES" smtClean="0"/>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9019E02-009E-42DF-B413-EABE2D43C605}" type="datetime1">
              <a:rPr lang="es-ES" smtClean="0"/>
              <a:t>22/04/2015</a:t>
            </a:fld>
            <a:endParaRPr lang="es-ES" dirty="0"/>
          </a:p>
        </p:txBody>
      </p:sp>
      <p:sp>
        <p:nvSpPr>
          <p:cNvPr id="5" name="4 Marcador de pie de página"/>
          <p:cNvSpPr>
            <a:spLocks noGrp="1"/>
          </p:cNvSpPr>
          <p:nvPr>
            <p:ph type="ftr" sz="quarter" idx="11"/>
          </p:nvPr>
        </p:nvSpPr>
        <p:spPr/>
        <p:txBody>
          <a:bodyPr/>
          <a:lstStyle/>
          <a:p>
            <a:r>
              <a:rPr lang="es-ES" smtClean="0"/>
              <a:t>UNLP - Facultad de Psicología. Lingüística General. Material de Cátedra.</a:t>
            </a:r>
            <a:endParaRPr lang="es-ES" dirty="0"/>
          </a:p>
        </p:txBody>
      </p:sp>
      <p:sp>
        <p:nvSpPr>
          <p:cNvPr id="6" name="5 Marcador de número de diapositiva"/>
          <p:cNvSpPr>
            <a:spLocks noGrp="1"/>
          </p:cNvSpPr>
          <p:nvPr>
            <p:ph type="sldNum" sz="quarter" idx="12"/>
          </p:nvPr>
        </p:nvSpPr>
        <p:spPr/>
        <p:txBody>
          <a:bodyPr/>
          <a:lstStyle/>
          <a:p>
            <a:fld id="{710F6C40-FF4F-45F9-A420-7661B95F6A86}"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7D53234-74F0-49B6-8CE1-69981BCB8E2C}" type="datetime1">
              <a:rPr lang="es-ES" smtClean="0"/>
              <a:t>22/04/2015</a:t>
            </a:fld>
            <a:endParaRPr lang="es-ES" dirty="0"/>
          </a:p>
        </p:txBody>
      </p:sp>
      <p:sp>
        <p:nvSpPr>
          <p:cNvPr id="5" name="4 Marcador de pie de página"/>
          <p:cNvSpPr>
            <a:spLocks noGrp="1"/>
          </p:cNvSpPr>
          <p:nvPr>
            <p:ph type="ftr" sz="quarter" idx="11"/>
          </p:nvPr>
        </p:nvSpPr>
        <p:spPr bwMode="auto">
          <a:xfrm rot="5400000">
            <a:off x="7077456" y="4178808"/>
            <a:ext cx="3657600" cy="384048"/>
          </a:xfrm>
        </p:spPr>
        <p:txBody>
          <a:bodyPr/>
          <a:lstStyle/>
          <a:p>
            <a:r>
              <a:rPr lang="es-ES" smtClean="0"/>
              <a:t>UNLP - Facultad de Psicología. Lingüística General. Material de Cátedra.</a:t>
            </a:r>
            <a:endParaRPr lang="es-ES" dirty="0"/>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710F6C40-FF4F-45F9-A420-7661B95F6A86}" type="slidenum">
              <a:rPr lang="es-ES" smtClean="0"/>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BB1E160A-28A4-4ACD-AD37-2F62F68B9E26}" type="datetime1">
              <a:rPr lang="es-ES" smtClean="0"/>
              <a:t>22/04/2015</a:t>
            </a:fld>
            <a:endParaRPr lang="es-ES" dirty="0"/>
          </a:p>
        </p:txBody>
      </p:sp>
      <p:sp>
        <p:nvSpPr>
          <p:cNvPr id="6" name="5 Marcador de pie de página"/>
          <p:cNvSpPr>
            <a:spLocks noGrp="1"/>
          </p:cNvSpPr>
          <p:nvPr>
            <p:ph type="ftr" sz="quarter" idx="11"/>
          </p:nvPr>
        </p:nvSpPr>
        <p:spPr/>
        <p:txBody>
          <a:bodyPr/>
          <a:lstStyle/>
          <a:p>
            <a:r>
              <a:rPr lang="es-ES" smtClean="0"/>
              <a:t>UNLP - Facultad de Psicología. Lingüística General. Material de Cátedra.</a:t>
            </a:r>
            <a:endParaRPr lang="es-ES" dirty="0"/>
          </a:p>
        </p:txBody>
      </p:sp>
      <p:sp>
        <p:nvSpPr>
          <p:cNvPr id="7" name="6 Marcador de número de diapositiva"/>
          <p:cNvSpPr>
            <a:spLocks noGrp="1"/>
          </p:cNvSpPr>
          <p:nvPr>
            <p:ph type="sldNum" sz="quarter" idx="12"/>
          </p:nvPr>
        </p:nvSpPr>
        <p:spPr/>
        <p:txBody>
          <a:bodyPr/>
          <a:lstStyle/>
          <a:p>
            <a:fld id="{710F6C40-FF4F-45F9-A420-7661B95F6A86}" type="slidenum">
              <a:rPr lang="es-ES" smtClean="0"/>
              <a:t>‹Nº›</a:t>
            </a:fld>
            <a:endParaRPr lang="es-ES" dirty="0"/>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ECA76A75-470A-44DB-AFCD-6B819583594A}" type="datetime1">
              <a:rPr lang="es-ES" smtClean="0"/>
              <a:t>22/04/2015</a:t>
            </a:fld>
            <a:endParaRPr lang="es-ES" dirty="0"/>
          </a:p>
        </p:txBody>
      </p:sp>
      <p:sp>
        <p:nvSpPr>
          <p:cNvPr id="8" name="7 Marcador de pie de página"/>
          <p:cNvSpPr>
            <a:spLocks noGrp="1"/>
          </p:cNvSpPr>
          <p:nvPr>
            <p:ph type="ftr" sz="quarter" idx="11"/>
          </p:nvPr>
        </p:nvSpPr>
        <p:spPr/>
        <p:txBody>
          <a:bodyPr/>
          <a:lstStyle/>
          <a:p>
            <a:r>
              <a:rPr lang="es-ES" smtClean="0"/>
              <a:t>UNLP - Facultad de Psicología. Lingüística General. Material de Cátedra.</a:t>
            </a:r>
            <a:endParaRPr lang="es-ES" dirty="0"/>
          </a:p>
        </p:txBody>
      </p:sp>
      <p:sp>
        <p:nvSpPr>
          <p:cNvPr id="9" name="8 Marcador de número de diapositiva"/>
          <p:cNvSpPr>
            <a:spLocks noGrp="1"/>
          </p:cNvSpPr>
          <p:nvPr>
            <p:ph type="sldNum" sz="quarter" idx="12"/>
          </p:nvPr>
        </p:nvSpPr>
        <p:spPr/>
        <p:txBody>
          <a:bodyPr/>
          <a:lstStyle/>
          <a:p>
            <a:fld id="{710F6C40-FF4F-45F9-A420-7661B95F6A86}" type="slidenum">
              <a:rPr lang="es-ES" smtClean="0"/>
              <a:t>‹Nº›</a:t>
            </a:fld>
            <a:endParaRPr lang="es-ES" dirty="0"/>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2895578-9A54-4B45-9D52-E0472C9041EF}" type="datetime1">
              <a:rPr lang="es-ES" smtClean="0"/>
              <a:t>22/04/2015</a:t>
            </a:fld>
            <a:endParaRPr lang="es-ES" dirty="0"/>
          </a:p>
        </p:txBody>
      </p:sp>
      <p:sp>
        <p:nvSpPr>
          <p:cNvPr id="7" name="6 Marcador de número de diapositiva"/>
          <p:cNvSpPr>
            <a:spLocks noGrp="1"/>
          </p:cNvSpPr>
          <p:nvPr>
            <p:ph type="sldNum" sz="quarter" idx="11"/>
          </p:nvPr>
        </p:nvSpPr>
        <p:spPr/>
        <p:txBody>
          <a:bodyPr rtlCol="0"/>
          <a:lstStyle/>
          <a:p>
            <a:fld id="{710F6C40-FF4F-45F9-A420-7661B95F6A86}" type="slidenum">
              <a:rPr lang="es-ES" smtClean="0"/>
              <a:t>‹Nº›</a:t>
            </a:fld>
            <a:endParaRPr lang="es-ES" dirty="0"/>
          </a:p>
        </p:txBody>
      </p:sp>
      <p:sp>
        <p:nvSpPr>
          <p:cNvPr id="8" name="7 Marcador de pie de página"/>
          <p:cNvSpPr>
            <a:spLocks noGrp="1"/>
          </p:cNvSpPr>
          <p:nvPr>
            <p:ph type="ftr" sz="quarter" idx="12"/>
          </p:nvPr>
        </p:nvSpPr>
        <p:spPr/>
        <p:txBody>
          <a:bodyPr rtlCol="0"/>
          <a:lstStyle/>
          <a:p>
            <a:r>
              <a:rPr lang="es-ES" smtClean="0"/>
              <a:t>UNLP - Facultad de Psicología. Lingüística General. Material de Cátedra.</a:t>
            </a:r>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649A61D-4D16-4851-BBCB-0ABD763ED9E1}" type="datetime1">
              <a:rPr lang="es-ES" smtClean="0"/>
              <a:t>22/04/2015</a:t>
            </a:fld>
            <a:endParaRPr lang="es-ES" dirty="0"/>
          </a:p>
        </p:txBody>
      </p:sp>
      <p:sp>
        <p:nvSpPr>
          <p:cNvPr id="3" name="2 Marcador de pie de página"/>
          <p:cNvSpPr>
            <a:spLocks noGrp="1"/>
          </p:cNvSpPr>
          <p:nvPr>
            <p:ph type="ftr" sz="quarter" idx="11"/>
          </p:nvPr>
        </p:nvSpPr>
        <p:spPr/>
        <p:txBody>
          <a:bodyPr/>
          <a:lstStyle/>
          <a:p>
            <a:r>
              <a:rPr lang="es-ES" smtClean="0"/>
              <a:t>UNLP - Facultad de Psicología. Lingüística General. Material de Cátedra.</a:t>
            </a:r>
            <a:endParaRPr lang="es-ES" dirty="0"/>
          </a:p>
        </p:txBody>
      </p:sp>
      <p:sp>
        <p:nvSpPr>
          <p:cNvPr id="4" name="3 Marcador de número de diapositiva"/>
          <p:cNvSpPr>
            <a:spLocks noGrp="1"/>
          </p:cNvSpPr>
          <p:nvPr>
            <p:ph type="sldNum" sz="quarter" idx="12"/>
          </p:nvPr>
        </p:nvSpPr>
        <p:spPr/>
        <p:txBody>
          <a:bodyPr/>
          <a:lstStyle/>
          <a:p>
            <a:fld id="{710F6C40-FF4F-45F9-A420-7661B95F6A86}"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4D2114E8-797A-4F0E-9E93-00C85C833E1C}" type="datetime1">
              <a:rPr lang="es-ES" smtClean="0"/>
              <a:t>22/04/2015</a:t>
            </a:fld>
            <a:endParaRPr lang="es-ES" dirty="0"/>
          </a:p>
        </p:txBody>
      </p:sp>
      <p:sp>
        <p:nvSpPr>
          <p:cNvPr id="22" name="21 Marcador de número de diapositiva"/>
          <p:cNvSpPr>
            <a:spLocks noGrp="1"/>
          </p:cNvSpPr>
          <p:nvPr>
            <p:ph type="sldNum" sz="quarter" idx="15"/>
          </p:nvPr>
        </p:nvSpPr>
        <p:spPr/>
        <p:txBody>
          <a:bodyPr rtlCol="0"/>
          <a:lstStyle/>
          <a:p>
            <a:fld id="{710F6C40-FF4F-45F9-A420-7661B95F6A86}" type="slidenum">
              <a:rPr lang="es-ES" smtClean="0"/>
              <a:t>‹Nº›</a:t>
            </a:fld>
            <a:endParaRPr lang="es-ES" dirty="0"/>
          </a:p>
        </p:txBody>
      </p:sp>
      <p:sp>
        <p:nvSpPr>
          <p:cNvPr id="23" name="22 Marcador de pie de página"/>
          <p:cNvSpPr>
            <a:spLocks noGrp="1"/>
          </p:cNvSpPr>
          <p:nvPr>
            <p:ph type="ftr" sz="quarter" idx="16"/>
          </p:nvPr>
        </p:nvSpPr>
        <p:spPr/>
        <p:txBody>
          <a:bodyPr rtlCol="0"/>
          <a:lstStyle/>
          <a:p>
            <a:r>
              <a:rPr lang="es-ES" smtClean="0"/>
              <a:t>UNLP - Facultad de Psicología. Lingüística General. Material de Cátedra.</a:t>
            </a:r>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B1AA84C7-D6D6-489C-831B-821B9F539A42}" type="datetime1">
              <a:rPr lang="es-ES" smtClean="0"/>
              <a:t>22/04/2015</a:t>
            </a:fld>
            <a:endParaRPr lang="es-ES" dirty="0"/>
          </a:p>
        </p:txBody>
      </p:sp>
      <p:sp>
        <p:nvSpPr>
          <p:cNvPr id="18" name="17 Marcador de número de diapositiva"/>
          <p:cNvSpPr>
            <a:spLocks noGrp="1"/>
          </p:cNvSpPr>
          <p:nvPr>
            <p:ph type="sldNum" sz="quarter" idx="11"/>
          </p:nvPr>
        </p:nvSpPr>
        <p:spPr/>
        <p:txBody>
          <a:bodyPr rtlCol="0"/>
          <a:lstStyle/>
          <a:p>
            <a:fld id="{710F6C40-FF4F-45F9-A420-7661B95F6A86}" type="slidenum">
              <a:rPr lang="es-ES" smtClean="0"/>
              <a:t>‹Nº›</a:t>
            </a:fld>
            <a:endParaRPr lang="es-ES" dirty="0"/>
          </a:p>
        </p:txBody>
      </p:sp>
      <p:sp>
        <p:nvSpPr>
          <p:cNvPr id="21" name="20 Marcador de pie de página"/>
          <p:cNvSpPr>
            <a:spLocks noGrp="1"/>
          </p:cNvSpPr>
          <p:nvPr>
            <p:ph type="ftr" sz="quarter" idx="12"/>
          </p:nvPr>
        </p:nvSpPr>
        <p:spPr/>
        <p:txBody>
          <a:bodyPr rtlCol="0"/>
          <a:lstStyle/>
          <a:p>
            <a:r>
              <a:rPr lang="es-ES" smtClean="0"/>
              <a:t>UNLP - Facultad de Psicología. Lingüística General. Material de Cátedra.</a:t>
            </a:r>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94936BC-8E2A-4F35-B759-75E5FEB869DC}" type="datetime1">
              <a:rPr lang="es-ES" smtClean="0"/>
              <a:t>22/04/2015</a:t>
            </a:fld>
            <a:endParaRPr lang="es-ES" dirty="0"/>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s-ES" smtClean="0"/>
              <a:t>UNLP - Facultad de Psicología. Lingüística General. Material de Cátedra.</a:t>
            </a:r>
            <a:endParaRPr lang="es-ES"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10F6C40-FF4F-45F9-A420-7661B95F6A86}"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94936BC-8E2A-4F35-B759-75E5FEB869DC}" type="datetime1">
              <a:rPr lang="es-ES" smtClean="0"/>
              <a:t>22/04/2015</a:t>
            </a:fld>
            <a:endParaRPr lang="es-ES" dirty="0"/>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s-ES" smtClean="0"/>
              <a:t>UNLP - Facultad de Psicología. Lingüística General. Material de Cátedra.</a:t>
            </a:r>
            <a:endParaRPr lang="es-ES"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10F6C40-FF4F-45F9-A420-7661B95F6A86}"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476672"/>
            <a:ext cx="8136904" cy="2520281"/>
          </a:xfrm>
        </p:spPr>
        <p:txBody>
          <a:bodyPr>
            <a:normAutofit/>
          </a:bodyPr>
          <a:lstStyle/>
          <a:p>
            <a:r>
              <a:rPr lang="es-ES" sz="4400" dirty="0" smtClean="0"/>
              <a:t>(*)SIMONE, R (2001). </a:t>
            </a:r>
            <a:br>
              <a:rPr lang="es-ES" sz="4400" dirty="0" smtClean="0"/>
            </a:br>
            <a:r>
              <a:rPr lang="es-ES" sz="4400" dirty="0" smtClean="0"/>
              <a:t>“Las lenguas verbales”</a:t>
            </a:r>
            <a:r>
              <a:rPr lang="es-ES" dirty="0" smtClean="0"/>
              <a:t/>
            </a:r>
            <a:br>
              <a:rPr lang="es-ES" dirty="0" smtClean="0"/>
            </a:br>
            <a:r>
              <a:rPr lang="es-ES" dirty="0" smtClean="0"/>
              <a:t>En: Fundamentos de lingüística. Barcelona, Ariel, Cap. 3.</a:t>
            </a:r>
            <a:endParaRPr lang="es-ES" dirty="0"/>
          </a:p>
        </p:txBody>
      </p:sp>
      <p:sp>
        <p:nvSpPr>
          <p:cNvPr id="3" name="2 Subtítulo"/>
          <p:cNvSpPr>
            <a:spLocks noGrp="1"/>
          </p:cNvSpPr>
          <p:nvPr>
            <p:ph type="subTitle" idx="1"/>
          </p:nvPr>
        </p:nvSpPr>
        <p:spPr>
          <a:xfrm>
            <a:off x="467544" y="3717032"/>
            <a:ext cx="8280920" cy="1921768"/>
          </a:xfrm>
        </p:spPr>
        <p:txBody>
          <a:bodyPr/>
          <a:lstStyle/>
          <a:p>
            <a:endParaRPr lang="es-ES" b="1" dirty="0" smtClean="0">
              <a:solidFill>
                <a:schemeClr val="tx1"/>
              </a:solidFill>
            </a:endParaRPr>
          </a:p>
          <a:p>
            <a:pPr algn="ctr"/>
            <a:r>
              <a:rPr lang="es-ES" sz="2800" b="1" smtClean="0">
                <a:solidFill>
                  <a:schemeClr val="tx1"/>
                </a:solidFill>
              </a:rPr>
              <a:t>Características </a:t>
            </a:r>
            <a:r>
              <a:rPr lang="es-ES" sz="2800" b="1" dirty="0" smtClean="0">
                <a:solidFill>
                  <a:schemeClr val="tx1"/>
                </a:solidFill>
              </a:rPr>
              <a:t>de las lenguas verbales</a:t>
            </a:r>
            <a:endParaRPr lang="es-ES" sz="2800" b="1" dirty="0">
              <a:solidFill>
                <a:schemeClr val="tx1"/>
              </a:solidFill>
            </a:endParaRPr>
          </a:p>
        </p:txBody>
      </p:sp>
      <p:sp>
        <p:nvSpPr>
          <p:cNvPr id="5" name="4 Marcador de pie de página"/>
          <p:cNvSpPr>
            <a:spLocks noGrp="1"/>
          </p:cNvSpPr>
          <p:nvPr>
            <p:ph type="ftr" sz="quarter" idx="11"/>
          </p:nvPr>
        </p:nvSpPr>
        <p:spPr>
          <a:xfrm>
            <a:off x="1619672" y="5885688"/>
            <a:ext cx="4265990" cy="764070"/>
          </a:xfrm>
        </p:spPr>
        <p:txBody>
          <a:bodyPr/>
          <a:lstStyle/>
          <a:p>
            <a:r>
              <a:rPr lang="es-ES" dirty="0" smtClean="0"/>
              <a:t>UNLP - Facultad de Psicología. Lingüística General. Material de Cátedra.</a:t>
            </a:r>
            <a:endParaRPr lang="es-ES" dirty="0"/>
          </a:p>
        </p:txBody>
      </p:sp>
    </p:spTree>
    <p:extLst>
      <p:ext uri="{BB962C8B-B14F-4D97-AF65-F5344CB8AC3E}">
        <p14:creationId xmlns:p14="http://schemas.microsoft.com/office/powerpoint/2010/main" val="213985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208912" cy="706090"/>
          </a:xfrm>
        </p:spPr>
        <p:txBody>
          <a:bodyPr>
            <a:normAutofit/>
          </a:bodyPr>
          <a:lstStyle/>
          <a:p>
            <a:r>
              <a:rPr lang="es-ES" dirty="0" smtClean="0"/>
              <a:t>6. </a:t>
            </a:r>
            <a:r>
              <a:rPr lang="es-ES" dirty="0" err="1" smtClean="0"/>
              <a:t>Sintacticidad</a:t>
            </a:r>
            <a:r>
              <a:rPr lang="es-ES" dirty="0" smtClean="0"/>
              <a:t> y transformabilidad </a:t>
            </a:r>
            <a:endParaRPr lang="es-ES" dirty="0"/>
          </a:p>
        </p:txBody>
      </p:sp>
      <p:sp>
        <p:nvSpPr>
          <p:cNvPr id="3" name="2 Marcador de contenido"/>
          <p:cNvSpPr>
            <a:spLocks noGrp="1"/>
          </p:cNvSpPr>
          <p:nvPr>
            <p:ph sz="quarter" idx="1"/>
          </p:nvPr>
        </p:nvSpPr>
        <p:spPr>
          <a:xfrm>
            <a:off x="323528" y="1412776"/>
            <a:ext cx="8712968" cy="5040560"/>
          </a:xfrm>
        </p:spPr>
        <p:txBody>
          <a:bodyPr>
            <a:normAutofit/>
          </a:bodyPr>
          <a:lstStyle/>
          <a:p>
            <a:pPr algn="just"/>
            <a:r>
              <a:rPr lang="es-ES" dirty="0" err="1" smtClean="0"/>
              <a:t>Sintacticidad</a:t>
            </a:r>
            <a:r>
              <a:rPr lang="es-ES" dirty="0"/>
              <a:t>:</a:t>
            </a:r>
            <a:r>
              <a:rPr lang="es-ES" dirty="0" smtClean="0"/>
              <a:t> Las lenguas tienen una sintaxis* y pueden, por eso, producir enunciados combinando elementos lingüísticos de distinta naturaleza y ordenarlos de determinada </a:t>
            </a:r>
            <a:r>
              <a:rPr lang="es-ES" dirty="0"/>
              <a:t>manera (se debe a la </a:t>
            </a:r>
            <a:r>
              <a:rPr lang="es-ES" dirty="0" smtClean="0"/>
              <a:t>composicionalidad).</a:t>
            </a:r>
          </a:p>
          <a:p>
            <a:pPr marL="0" indent="0" algn="just">
              <a:buNone/>
            </a:pPr>
            <a:endParaRPr lang="es-ES" dirty="0" smtClean="0"/>
          </a:p>
          <a:p>
            <a:pPr algn="just"/>
            <a:r>
              <a:rPr lang="es-ES" dirty="0" err="1" smtClean="0"/>
              <a:t>Transformabilidad</a:t>
            </a:r>
            <a:r>
              <a:rPr lang="es-ES" dirty="0" smtClean="0"/>
              <a:t> (dada una composición puedo transformarla entre los mismos elementos siempre observando reglas sintácticas).</a:t>
            </a:r>
          </a:p>
          <a:p>
            <a:pPr marL="0" indent="0">
              <a:buNone/>
            </a:pPr>
            <a:endParaRPr lang="es-ES" dirty="0"/>
          </a:p>
          <a:p>
            <a:pPr marL="0" indent="0">
              <a:buNone/>
            </a:pPr>
            <a:r>
              <a:rPr lang="es-ES" dirty="0" smtClean="0"/>
              <a:t>Ej.:  </a:t>
            </a:r>
            <a:r>
              <a:rPr lang="es-ES" sz="2800" dirty="0" smtClean="0"/>
              <a:t>María habla de Pedro → Pedro habla de María</a:t>
            </a:r>
          </a:p>
          <a:p>
            <a:pPr marL="0" lvl="0" indent="0">
              <a:buNone/>
            </a:pPr>
            <a:endParaRPr lang="es-ES" sz="1300" dirty="0" smtClean="0">
              <a:solidFill>
                <a:prstClr val="black"/>
              </a:solidFill>
            </a:endParaRPr>
          </a:p>
          <a:p>
            <a:pPr marL="0" lvl="0" indent="0">
              <a:buNone/>
            </a:pPr>
            <a:r>
              <a:rPr lang="es-ES" sz="1300" dirty="0" smtClean="0">
                <a:solidFill>
                  <a:prstClr val="black"/>
                </a:solidFill>
              </a:rPr>
              <a:t>*Parte </a:t>
            </a:r>
            <a:r>
              <a:rPr lang="es-ES" sz="1300" dirty="0">
                <a:solidFill>
                  <a:prstClr val="black"/>
                </a:solidFill>
              </a:rPr>
              <a:t>de la gramática que estudia la forma en que se combinan y relacionan las palabras para formar secuencias mayores, cláusulas y oraciones y la función que desempeñan dentro de </a:t>
            </a:r>
            <a:r>
              <a:rPr lang="es-ES" sz="1300" dirty="0" smtClean="0">
                <a:solidFill>
                  <a:prstClr val="black"/>
                </a:solidFill>
              </a:rPr>
              <a:t>estas.</a:t>
            </a:r>
            <a:endParaRPr lang="es-ES" sz="1300" dirty="0">
              <a:solidFill>
                <a:prstClr val="black"/>
              </a:solidFill>
            </a:endParaRPr>
          </a:p>
          <a:p>
            <a:endParaRPr lang="es-ES" sz="3000" dirty="0"/>
          </a:p>
        </p:txBody>
      </p:sp>
      <p:sp>
        <p:nvSpPr>
          <p:cNvPr id="4" name="3 Marcador de pie de página"/>
          <p:cNvSpPr>
            <a:spLocks noGrp="1"/>
          </p:cNvSpPr>
          <p:nvPr>
            <p:ph type="ftr" sz="quarter" idx="16"/>
          </p:nvPr>
        </p:nvSpPr>
        <p:spPr>
          <a:xfrm>
            <a:off x="2699792" y="6381328"/>
            <a:ext cx="3888432" cy="340147"/>
          </a:xfrm>
        </p:spPr>
        <p:txBody>
          <a:bodyPr/>
          <a:lstStyle/>
          <a:p>
            <a:r>
              <a:rPr lang="es-ES" dirty="0" smtClean="0"/>
              <a:t>UNLP - Facultad de Psicología. Lingüística General. </a:t>
            </a:r>
          </a:p>
          <a:p>
            <a:r>
              <a:rPr lang="es-ES" dirty="0" smtClean="0"/>
              <a:t>Material de Cátedra.</a:t>
            </a:r>
            <a:endParaRPr lang="es-ES" dirty="0"/>
          </a:p>
        </p:txBody>
      </p:sp>
    </p:spTree>
    <p:extLst>
      <p:ext uri="{BB962C8B-B14F-4D97-AF65-F5344CB8AC3E}">
        <p14:creationId xmlns:p14="http://schemas.microsoft.com/office/powerpoint/2010/main" val="97466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7.	Recursividad</a:t>
            </a:r>
            <a:endParaRPr lang="es-ES" dirty="0"/>
          </a:p>
        </p:txBody>
      </p:sp>
      <p:sp>
        <p:nvSpPr>
          <p:cNvPr id="3" name="2 Marcador de contenido"/>
          <p:cNvSpPr>
            <a:spLocks noGrp="1"/>
          </p:cNvSpPr>
          <p:nvPr>
            <p:ph sz="quarter" idx="1"/>
          </p:nvPr>
        </p:nvSpPr>
        <p:spPr/>
        <p:txBody>
          <a:bodyPr>
            <a:normAutofit/>
          </a:bodyPr>
          <a:lstStyle/>
          <a:p>
            <a:r>
              <a:rPr lang="es-ES" dirty="0" smtClean="0"/>
              <a:t>Regla de relativo: </a:t>
            </a:r>
          </a:p>
          <a:p>
            <a:pPr marL="0" indent="0">
              <a:buNone/>
            </a:pPr>
            <a:r>
              <a:rPr lang="es-ES" dirty="0" smtClean="0"/>
              <a:t>    N → N + F </a:t>
            </a:r>
            <a:r>
              <a:rPr lang="es-ES" dirty="0" err="1" smtClean="0"/>
              <a:t>rel</a:t>
            </a:r>
            <a:endParaRPr lang="es-ES" dirty="0" smtClean="0"/>
          </a:p>
          <a:p>
            <a:pPr marL="0" indent="0">
              <a:buNone/>
            </a:pPr>
            <a:r>
              <a:rPr lang="es-ES" dirty="0"/>
              <a:t>  </a:t>
            </a:r>
            <a:r>
              <a:rPr lang="es-ES" dirty="0" smtClean="0"/>
              <a:t>  La casa que se compró es antigua.</a:t>
            </a:r>
          </a:p>
          <a:p>
            <a:pPr marL="0" indent="0">
              <a:buNone/>
            </a:pPr>
            <a:r>
              <a:rPr lang="es-ES" dirty="0"/>
              <a:t> </a:t>
            </a:r>
            <a:r>
              <a:rPr lang="es-ES" dirty="0" smtClean="0"/>
              <a:t>   N → N + </a:t>
            </a:r>
            <a:r>
              <a:rPr lang="es-ES" dirty="0" err="1" smtClean="0"/>
              <a:t>Adj</a:t>
            </a:r>
            <a:r>
              <a:rPr lang="es-ES" dirty="0" smtClean="0"/>
              <a:t>.</a:t>
            </a:r>
          </a:p>
          <a:p>
            <a:pPr marL="0" indent="0">
              <a:buNone/>
            </a:pPr>
            <a:r>
              <a:rPr lang="es-ES" dirty="0"/>
              <a:t> </a:t>
            </a:r>
            <a:r>
              <a:rPr lang="es-ES" dirty="0" smtClean="0"/>
              <a:t>   La casa antigua.</a:t>
            </a:r>
          </a:p>
          <a:p>
            <a:pPr marL="0" indent="0">
              <a:buNone/>
            </a:pPr>
            <a:endParaRPr lang="es-ES" dirty="0" smtClean="0"/>
          </a:p>
          <a:p>
            <a:r>
              <a:rPr lang="es-ES" dirty="0" smtClean="0">
                <a:solidFill>
                  <a:srgbClr val="FF0000"/>
                </a:solidFill>
              </a:rPr>
              <a:t>N</a:t>
            </a:r>
            <a:r>
              <a:rPr lang="es-ES" dirty="0" smtClean="0"/>
              <a:t> es el elemento recurrente.</a:t>
            </a:r>
          </a:p>
          <a:p>
            <a:r>
              <a:rPr lang="es-ES" i="1" dirty="0" smtClean="0"/>
              <a:t>Recursividad es el proceso</a:t>
            </a:r>
            <a:r>
              <a:rPr lang="es-ES" dirty="0" smtClean="0"/>
              <a:t>.</a:t>
            </a:r>
          </a:p>
          <a:p>
            <a:endParaRPr lang="es-ES" dirty="0"/>
          </a:p>
        </p:txBody>
      </p:sp>
      <p:sp>
        <p:nvSpPr>
          <p:cNvPr id="4" name="3 Marcador de pie de página"/>
          <p:cNvSpPr>
            <a:spLocks noGrp="1"/>
          </p:cNvSpPr>
          <p:nvPr>
            <p:ph type="ftr" sz="quarter" idx="16"/>
          </p:nvPr>
        </p:nvSpPr>
        <p:spPr>
          <a:xfrm>
            <a:off x="2627784" y="6381328"/>
            <a:ext cx="4032448" cy="340147"/>
          </a:xfrm>
        </p:spPr>
        <p:txBody>
          <a:bodyPr/>
          <a:lstStyle/>
          <a:p>
            <a:r>
              <a:rPr lang="es-ES" dirty="0" smtClean="0"/>
              <a:t>UNLP - Facultad de Psicología. Lingüística General. </a:t>
            </a:r>
          </a:p>
          <a:p>
            <a:r>
              <a:rPr lang="es-ES" dirty="0" smtClean="0"/>
              <a:t>Material de Cátedra.</a:t>
            </a:r>
            <a:endParaRPr lang="es-ES" dirty="0"/>
          </a:p>
        </p:txBody>
      </p:sp>
    </p:spTree>
    <p:extLst>
      <p:ext uri="{BB962C8B-B14F-4D97-AF65-F5344CB8AC3E}">
        <p14:creationId xmlns:p14="http://schemas.microsoft.com/office/powerpoint/2010/main" val="2677868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79512" y="404664"/>
            <a:ext cx="8964488" cy="6186309"/>
          </a:xfrm>
          <a:prstGeom prst="rect">
            <a:avLst/>
          </a:prstGeom>
        </p:spPr>
        <p:txBody>
          <a:bodyPr wrap="square">
            <a:spAutoFit/>
          </a:bodyPr>
          <a:lstStyle/>
          <a:p>
            <a:r>
              <a:rPr lang="es-ES" sz="3600" dirty="0" smtClean="0"/>
              <a:t>8. Cohesión </a:t>
            </a:r>
            <a:r>
              <a:rPr lang="es-ES" sz="3200" dirty="0" smtClean="0"/>
              <a:t>(las palabras están relacionadas)</a:t>
            </a:r>
          </a:p>
          <a:p>
            <a:r>
              <a:rPr lang="es-ES" sz="3200" dirty="0" smtClean="0"/>
              <a:t>          </a:t>
            </a:r>
            <a:r>
              <a:rPr lang="es-ES" sz="2800" i="1" dirty="0" smtClean="0"/>
              <a:t>Ej.: La niña canta</a:t>
            </a:r>
          </a:p>
          <a:p>
            <a:r>
              <a:rPr lang="es-ES" sz="2800" i="1" dirty="0" smtClean="0"/>
              <a:t>                 Los bomberos aplacaron el fuego.</a:t>
            </a:r>
          </a:p>
          <a:p>
            <a:endParaRPr lang="es-ES" sz="2800" i="1" dirty="0" smtClean="0"/>
          </a:p>
          <a:p>
            <a:pPr marL="514350" indent="-514350">
              <a:buAutoNum type="arabicPeriod" startAt="9"/>
            </a:pPr>
            <a:r>
              <a:rPr lang="es-ES" sz="3600" dirty="0" smtClean="0"/>
              <a:t>Cita y alusión. Narratividad</a:t>
            </a:r>
          </a:p>
          <a:p>
            <a:r>
              <a:rPr lang="es-ES" sz="2800" dirty="0" smtClean="0"/>
              <a:t>       </a:t>
            </a:r>
          </a:p>
          <a:p>
            <a:r>
              <a:rPr lang="es-ES" sz="2800" dirty="0"/>
              <a:t> </a:t>
            </a:r>
            <a:r>
              <a:rPr lang="es-ES" sz="2800" dirty="0" smtClean="0"/>
              <a:t>    → Cita directa/indirecta…</a:t>
            </a:r>
          </a:p>
          <a:p>
            <a:endParaRPr lang="es-ES" sz="2800" dirty="0" smtClean="0"/>
          </a:p>
          <a:p>
            <a:r>
              <a:rPr lang="es-ES" sz="2800" dirty="0" smtClean="0"/>
              <a:t>     → Alusión </a:t>
            </a:r>
            <a:r>
              <a:rPr lang="es-ES" sz="2400" i="1" dirty="0" smtClean="0"/>
              <a:t>(según Hockett) es la posible anulación de una serie de elementos que estaban presentes en el Edo. original en la emisión de un nuevo Edo.</a:t>
            </a:r>
          </a:p>
          <a:p>
            <a:endParaRPr lang="es-ES" sz="2400" i="1" dirty="0" smtClean="0"/>
          </a:p>
          <a:p>
            <a:r>
              <a:rPr lang="es-ES" sz="2400" i="1" dirty="0" smtClean="0"/>
              <a:t>Ej.: ¿me podés prestar unos pesos? → Me tiró un mangazo.</a:t>
            </a:r>
          </a:p>
          <a:p>
            <a:endParaRPr lang="es-ES" sz="2800" i="1" dirty="0"/>
          </a:p>
        </p:txBody>
      </p:sp>
      <p:sp>
        <p:nvSpPr>
          <p:cNvPr id="2" name="1 Marcador de pie de página"/>
          <p:cNvSpPr>
            <a:spLocks noGrp="1"/>
          </p:cNvSpPr>
          <p:nvPr>
            <p:ph type="ftr" sz="quarter" idx="11"/>
          </p:nvPr>
        </p:nvSpPr>
        <p:spPr>
          <a:xfrm>
            <a:off x="2699792" y="6381328"/>
            <a:ext cx="4248472" cy="340147"/>
          </a:xfrm>
        </p:spPr>
        <p:txBody>
          <a:bodyPr/>
          <a:lstStyle/>
          <a:p>
            <a:r>
              <a:rPr lang="es-ES" dirty="0" smtClean="0"/>
              <a:t>UNLP - Facultad de Psicología. Lingüística General. Material de Cátedra.</a:t>
            </a:r>
            <a:endParaRPr lang="es-ES" dirty="0"/>
          </a:p>
        </p:txBody>
      </p:sp>
    </p:spTree>
    <p:extLst>
      <p:ext uri="{BB962C8B-B14F-4D97-AF65-F5344CB8AC3E}">
        <p14:creationId xmlns:p14="http://schemas.microsoft.com/office/powerpoint/2010/main" val="623969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332656"/>
            <a:ext cx="8892480" cy="6186309"/>
          </a:xfrm>
          <a:prstGeom prst="rect">
            <a:avLst/>
          </a:prstGeom>
        </p:spPr>
        <p:txBody>
          <a:bodyPr wrap="square">
            <a:spAutoFit/>
          </a:bodyPr>
          <a:lstStyle/>
          <a:p>
            <a:pPr marL="742950" indent="-742950">
              <a:buAutoNum type="arabicPeriod" startAt="10"/>
            </a:pPr>
            <a:r>
              <a:rPr lang="es-ES" sz="3600" dirty="0" smtClean="0"/>
              <a:t>Sintagmático y paradigmático</a:t>
            </a:r>
          </a:p>
          <a:p>
            <a:r>
              <a:rPr lang="es-ES" sz="2400" dirty="0" smtClean="0"/>
              <a:t>         &gt; </a:t>
            </a:r>
            <a:r>
              <a:rPr lang="es-ES" sz="2400" i="1" dirty="0" smtClean="0"/>
              <a:t>Sintagmático</a:t>
            </a:r>
            <a:r>
              <a:rPr lang="es-ES" sz="2400" dirty="0" smtClean="0"/>
              <a:t>: eje en el que se sitúan linealmente los   elementos lingüísticos seleccionados. </a:t>
            </a:r>
          </a:p>
          <a:p>
            <a:r>
              <a:rPr lang="es-ES" sz="2400" dirty="0" smtClean="0"/>
              <a:t>         &gt; </a:t>
            </a:r>
            <a:r>
              <a:rPr lang="es-ES" sz="2400" i="1" dirty="0" smtClean="0"/>
              <a:t>Paradigmático</a:t>
            </a:r>
            <a:r>
              <a:rPr lang="es-ES" sz="2400" dirty="0" smtClean="0"/>
              <a:t>: menú de opciones almacenadas en nuestra memoria y al cual acudimos para construir el Edo.</a:t>
            </a:r>
          </a:p>
          <a:p>
            <a:r>
              <a:rPr lang="es-ES" sz="3600" dirty="0" smtClean="0"/>
              <a:t>  </a:t>
            </a:r>
          </a:p>
          <a:p>
            <a:pPr marL="742950" indent="-742950">
              <a:buAutoNum type="arabicPeriod" startAt="11"/>
            </a:pPr>
            <a:r>
              <a:rPr lang="es-ES" sz="3200" dirty="0" err="1" smtClean="0"/>
              <a:t>Contextualidad</a:t>
            </a:r>
            <a:r>
              <a:rPr lang="es-ES" sz="3200" dirty="0" smtClean="0"/>
              <a:t> </a:t>
            </a:r>
          </a:p>
          <a:p>
            <a:r>
              <a:rPr lang="es-ES" sz="3600" dirty="0" smtClean="0"/>
              <a:t>      P</a:t>
            </a:r>
            <a:r>
              <a:rPr lang="es-ES" sz="2800" dirty="0" smtClean="0"/>
              <a:t>uede ser interna o externa. </a:t>
            </a:r>
          </a:p>
          <a:p>
            <a:r>
              <a:rPr lang="es-ES" sz="3600" dirty="0" smtClean="0"/>
              <a:t>      </a:t>
            </a:r>
            <a:r>
              <a:rPr lang="es-ES" sz="2000" dirty="0" smtClean="0"/>
              <a:t>Ej</a:t>
            </a:r>
            <a:r>
              <a:rPr lang="es-ES" sz="2000" i="1" dirty="0" smtClean="0"/>
              <a:t>.: </a:t>
            </a:r>
            <a:r>
              <a:rPr lang="es-ES" sz="2400" i="1" dirty="0" smtClean="0"/>
              <a:t>Yo voy (¿?) </a:t>
            </a:r>
          </a:p>
          <a:p>
            <a:r>
              <a:rPr lang="es-ES" sz="3200" i="1" dirty="0" smtClean="0"/>
              <a:t>           </a:t>
            </a:r>
            <a:r>
              <a:rPr lang="es-ES" sz="2400" i="1" dirty="0" smtClean="0"/>
              <a:t>Estuve con Juan. Está pasando un buen momento</a:t>
            </a:r>
            <a:r>
              <a:rPr lang="es-ES" sz="3200" dirty="0" smtClean="0"/>
              <a:t>.</a:t>
            </a:r>
          </a:p>
          <a:p>
            <a:endParaRPr lang="es-ES" sz="3200" dirty="0" smtClean="0"/>
          </a:p>
          <a:p>
            <a:pPr marL="742950" indent="-742950">
              <a:buAutoNum type="arabicPeriod" startAt="12"/>
            </a:pPr>
            <a:r>
              <a:rPr lang="es-ES" sz="3200" dirty="0" smtClean="0"/>
              <a:t>Transferibilidad </a:t>
            </a:r>
          </a:p>
          <a:p>
            <a:r>
              <a:rPr lang="es-ES" sz="2800" dirty="0" smtClean="0"/>
              <a:t>        De </a:t>
            </a:r>
            <a:r>
              <a:rPr lang="es-ES" sz="2400" dirty="0" smtClean="0"/>
              <a:t>un sistema a otro: lenguaje matemático/lógico</a:t>
            </a:r>
            <a:r>
              <a:rPr lang="es-ES" sz="2800" dirty="0"/>
              <a:t>.</a:t>
            </a:r>
          </a:p>
        </p:txBody>
      </p:sp>
      <p:sp>
        <p:nvSpPr>
          <p:cNvPr id="3" name="2 Marcador de pie de página"/>
          <p:cNvSpPr>
            <a:spLocks noGrp="1"/>
          </p:cNvSpPr>
          <p:nvPr>
            <p:ph type="ftr" sz="quarter" idx="11"/>
          </p:nvPr>
        </p:nvSpPr>
        <p:spPr>
          <a:xfrm>
            <a:off x="2123728" y="6518965"/>
            <a:ext cx="3896072" cy="202510"/>
          </a:xfrm>
        </p:spPr>
        <p:txBody>
          <a:bodyPr/>
          <a:lstStyle/>
          <a:p>
            <a:r>
              <a:rPr lang="es-ES" smtClean="0"/>
              <a:t>UNLP - Facultad de Psicología. Lingüística General. Material de Cátedra.</a:t>
            </a:r>
            <a:endParaRPr lang="es-ES" dirty="0"/>
          </a:p>
        </p:txBody>
      </p:sp>
    </p:spTree>
    <p:extLst>
      <p:ext uri="{BB962C8B-B14F-4D97-AF65-F5344CB8AC3E}">
        <p14:creationId xmlns:p14="http://schemas.microsoft.com/office/powerpoint/2010/main" val="289334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76672"/>
            <a:ext cx="8568952" cy="4955203"/>
          </a:xfrm>
          <a:prstGeom prst="rect">
            <a:avLst/>
          </a:prstGeom>
        </p:spPr>
        <p:txBody>
          <a:bodyPr wrap="square">
            <a:spAutoFit/>
          </a:bodyPr>
          <a:lstStyle/>
          <a:p>
            <a:r>
              <a:rPr lang="es-ES" sz="2800" b="1" dirty="0" smtClean="0"/>
              <a:t>13</a:t>
            </a:r>
            <a:r>
              <a:rPr lang="es-ES" sz="3200" b="1" dirty="0" smtClean="0"/>
              <a:t>.  Variabilidad </a:t>
            </a:r>
          </a:p>
          <a:p>
            <a:r>
              <a:rPr lang="es-ES" sz="2800" i="1" dirty="0" smtClean="0"/>
              <a:t>        Diacronía</a:t>
            </a:r>
            <a:r>
              <a:rPr lang="es-ES" sz="2800" dirty="0" smtClean="0"/>
              <a:t>: variabilidad en el tiempo </a:t>
            </a:r>
          </a:p>
          <a:p>
            <a:r>
              <a:rPr lang="es-ES" sz="2800" dirty="0"/>
              <a:t> </a:t>
            </a:r>
            <a:r>
              <a:rPr lang="es-ES" sz="2800" dirty="0" smtClean="0"/>
              <a:t>       </a:t>
            </a:r>
            <a:r>
              <a:rPr lang="es-ES" sz="2800" i="1" dirty="0" smtClean="0"/>
              <a:t>Diatopía</a:t>
            </a:r>
            <a:r>
              <a:rPr lang="es-ES" sz="2800" dirty="0"/>
              <a:t>: </a:t>
            </a:r>
            <a:r>
              <a:rPr lang="es-ES" sz="2800" dirty="0" smtClean="0"/>
              <a:t>variabilidad según el espacio</a:t>
            </a:r>
          </a:p>
          <a:p>
            <a:endParaRPr lang="es-ES" sz="2800" dirty="0" smtClean="0"/>
          </a:p>
          <a:p>
            <a:pPr marL="742950" indent="-742950">
              <a:buAutoNum type="arabicPeriod" startAt="14"/>
            </a:pPr>
            <a:r>
              <a:rPr lang="es-ES" sz="3200" b="1" dirty="0" smtClean="0"/>
              <a:t>Familias y tipos </a:t>
            </a:r>
          </a:p>
          <a:p>
            <a:endParaRPr lang="es-ES" sz="2800" dirty="0"/>
          </a:p>
          <a:p>
            <a:pPr algn="just"/>
            <a:r>
              <a:rPr lang="es-ES" sz="2800" dirty="0" smtClean="0"/>
              <a:t>Familias (genéticamente emparentadas) y tipos (por alguna semejanza en su organización, por ejemplo, pero no emparentadas, tienen alguna particularidad en común). Ej. El orden sintáctico. ¿Pronombres personales?</a:t>
            </a:r>
            <a:endParaRPr lang="es-ES" sz="2800" dirty="0"/>
          </a:p>
        </p:txBody>
      </p:sp>
      <p:sp>
        <p:nvSpPr>
          <p:cNvPr id="3" name="2 Marcador de pie de página"/>
          <p:cNvSpPr>
            <a:spLocks noGrp="1"/>
          </p:cNvSpPr>
          <p:nvPr>
            <p:ph type="ftr" sz="quarter" idx="11"/>
          </p:nvPr>
        </p:nvSpPr>
        <p:spPr>
          <a:xfrm>
            <a:off x="3124200" y="6453336"/>
            <a:ext cx="4184104" cy="268139"/>
          </a:xfrm>
        </p:spPr>
        <p:txBody>
          <a:bodyPr/>
          <a:lstStyle/>
          <a:p>
            <a:r>
              <a:rPr lang="es-ES" smtClean="0"/>
              <a:t>UNLP - Facultad de Psicología. Lingüística General. Material de Cátedra.</a:t>
            </a:r>
            <a:endParaRPr lang="es-ES" dirty="0"/>
          </a:p>
        </p:txBody>
      </p:sp>
    </p:spTree>
    <p:extLst>
      <p:ext uri="{BB962C8B-B14F-4D97-AF65-F5344CB8AC3E}">
        <p14:creationId xmlns:p14="http://schemas.microsoft.com/office/powerpoint/2010/main" val="1933937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1124744"/>
            <a:ext cx="8280920" cy="4524315"/>
          </a:xfrm>
          <a:prstGeom prst="rect">
            <a:avLst/>
          </a:prstGeom>
        </p:spPr>
        <p:txBody>
          <a:bodyPr wrap="square">
            <a:spAutoFit/>
          </a:bodyPr>
          <a:lstStyle/>
          <a:p>
            <a:r>
              <a:rPr lang="es-ES" sz="2400" dirty="0" smtClean="0"/>
              <a:t>	→ </a:t>
            </a:r>
            <a:r>
              <a:rPr lang="es-ES" sz="2800" dirty="0" smtClean="0"/>
              <a:t>Posibilidad de aprendizaje </a:t>
            </a:r>
          </a:p>
          <a:p>
            <a:endParaRPr lang="es-ES" sz="2800" dirty="0" smtClean="0"/>
          </a:p>
          <a:p>
            <a:r>
              <a:rPr lang="es-ES" sz="2800" dirty="0" smtClean="0"/>
              <a:t>	→ Intercambiabilidad </a:t>
            </a:r>
            <a:r>
              <a:rPr lang="es-ES" sz="1200" dirty="0" smtClean="0"/>
              <a:t>(somos tanto emisores, como receptores)</a:t>
            </a:r>
          </a:p>
          <a:p>
            <a:endParaRPr lang="es-ES" sz="1200" dirty="0" smtClean="0"/>
          </a:p>
          <a:p>
            <a:r>
              <a:rPr lang="es-ES" sz="2800" dirty="0" smtClean="0"/>
              <a:t>	→ </a:t>
            </a:r>
            <a:r>
              <a:rPr lang="es-ES" sz="2800" dirty="0" err="1" smtClean="0"/>
              <a:t>Feedback</a:t>
            </a:r>
            <a:r>
              <a:rPr lang="es-ES" sz="2800" dirty="0" smtClean="0"/>
              <a:t> completo</a:t>
            </a:r>
          </a:p>
          <a:p>
            <a:r>
              <a:rPr lang="es-ES" sz="2800" dirty="0"/>
              <a:t> </a:t>
            </a:r>
            <a:r>
              <a:rPr lang="es-ES" sz="2800" dirty="0" smtClean="0"/>
              <a:t>             </a:t>
            </a:r>
            <a:r>
              <a:rPr lang="es-ES" sz="1200" dirty="0" smtClean="0"/>
              <a:t>(el hablante recibe el mensaje en el mismo momento  en que lo emite)</a:t>
            </a:r>
          </a:p>
          <a:p>
            <a:r>
              <a:rPr lang="es-ES" sz="2800" dirty="0" smtClean="0"/>
              <a:t>	→ Desplazamiento </a:t>
            </a:r>
          </a:p>
          <a:p>
            <a:r>
              <a:rPr lang="es-ES" sz="1200" dirty="0" smtClean="0"/>
              <a:t>                                 (podemos ir al pasado, al futuro, o bien, instalarnos en el presente)</a:t>
            </a:r>
          </a:p>
          <a:p>
            <a:endParaRPr lang="es-ES" sz="1200" dirty="0" smtClean="0"/>
          </a:p>
          <a:p>
            <a:r>
              <a:rPr lang="es-ES" sz="2800" dirty="0" smtClean="0"/>
              <a:t>	→ </a:t>
            </a:r>
            <a:r>
              <a:rPr lang="es-ES" sz="2800" dirty="0" err="1" smtClean="0"/>
              <a:t>Reflexibilidad</a:t>
            </a:r>
            <a:r>
              <a:rPr lang="es-ES" sz="2800" dirty="0" smtClean="0"/>
              <a:t> </a:t>
            </a:r>
            <a:r>
              <a:rPr lang="es-ES" sz="1200" dirty="0" smtClean="0"/>
              <a:t>(la lengua vuelve sobre sí. Ej.: esta es la palabra «casa»)</a:t>
            </a:r>
            <a:endParaRPr lang="es-ES" sz="2800" dirty="0" smtClean="0"/>
          </a:p>
          <a:p>
            <a:r>
              <a:rPr lang="es-ES" sz="2800" dirty="0" smtClean="0"/>
              <a:t>	</a:t>
            </a:r>
          </a:p>
          <a:p>
            <a:r>
              <a:rPr lang="es-ES" sz="2800" dirty="0"/>
              <a:t> </a:t>
            </a:r>
            <a:r>
              <a:rPr lang="es-ES" sz="2800" dirty="0" smtClean="0"/>
              <a:t>         → Prevaricación</a:t>
            </a:r>
            <a:r>
              <a:rPr lang="es-ES" sz="1200" dirty="0" smtClean="0"/>
              <a:t>(podemos mentir)</a:t>
            </a:r>
            <a:endParaRPr lang="es-ES" sz="2800" dirty="0"/>
          </a:p>
        </p:txBody>
      </p:sp>
      <p:sp>
        <p:nvSpPr>
          <p:cNvPr id="3" name="2 Rectángulo"/>
          <p:cNvSpPr/>
          <p:nvPr/>
        </p:nvSpPr>
        <p:spPr>
          <a:xfrm>
            <a:off x="251520" y="404664"/>
            <a:ext cx="8640960" cy="584775"/>
          </a:xfrm>
          <a:prstGeom prst="rect">
            <a:avLst/>
          </a:prstGeom>
        </p:spPr>
        <p:txBody>
          <a:bodyPr wrap="square">
            <a:spAutoFit/>
          </a:bodyPr>
          <a:lstStyle/>
          <a:p>
            <a:r>
              <a:rPr lang="es-ES" sz="3200" b="1" dirty="0" smtClean="0"/>
              <a:t>15.	Desde el punto de vista del usuario</a:t>
            </a:r>
            <a:endParaRPr lang="es-ES" sz="3200" b="1" dirty="0"/>
          </a:p>
        </p:txBody>
      </p:sp>
      <p:sp>
        <p:nvSpPr>
          <p:cNvPr id="4" name="3 Marcador de pie de página"/>
          <p:cNvSpPr>
            <a:spLocks noGrp="1"/>
          </p:cNvSpPr>
          <p:nvPr>
            <p:ph type="ftr" sz="quarter" idx="11"/>
          </p:nvPr>
        </p:nvSpPr>
        <p:spPr>
          <a:xfrm>
            <a:off x="2123728" y="6326168"/>
            <a:ext cx="4464496" cy="395307"/>
          </a:xfrm>
        </p:spPr>
        <p:txBody>
          <a:bodyPr/>
          <a:lstStyle/>
          <a:p>
            <a:r>
              <a:rPr lang="es-ES" dirty="0" smtClean="0"/>
              <a:t>UNLP - Facultad de Psicología. Lingüística General. </a:t>
            </a:r>
          </a:p>
          <a:p>
            <a:r>
              <a:rPr lang="es-ES" dirty="0" smtClean="0"/>
              <a:t>Material de Cátedra.</a:t>
            </a:r>
            <a:endParaRPr lang="es-ES" dirty="0"/>
          </a:p>
        </p:txBody>
      </p:sp>
    </p:spTree>
    <p:extLst>
      <p:ext uri="{BB962C8B-B14F-4D97-AF65-F5344CB8AC3E}">
        <p14:creationId xmlns:p14="http://schemas.microsoft.com/office/powerpoint/2010/main" val="4185833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188640"/>
            <a:ext cx="8064896" cy="720080"/>
          </a:xfrm>
        </p:spPr>
        <p:txBody>
          <a:bodyPr>
            <a:normAutofit/>
          </a:bodyPr>
          <a:lstStyle/>
          <a:p>
            <a:r>
              <a:rPr lang="es-ES" dirty="0" smtClean="0"/>
              <a:t>16.	La huella del usuario</a:t>
            </a:r>
            <a:endParaRPr lang="es-ES" dirty="0"/>
          </a:p>
        </p:txBody>
      </p:sp>
      <p:sp>
        <p:nvSpPr>
          <p:cNvPr id="3" name="2 Subtítulo"/>
          <p:cNvSpPr>
            <a:spLocks noGrp="1"/>
          </p:cNvSpPr>
          <p:nvPr>
            <p:ph type="subTitle" idx="1"/>
          </p:nvPr>
        </p:nvSpPr>
        <p:spPr>
          <a:xfrm>
            <a:off x="899592" y="1268760"/>
            <a:ext cx="8244408" cy="4896544"/>
          </a:xfrm>
        </p:spPr>
        <p:txBody>
          <a:bodyPr>
            <a:normAutofit/>
          </a:bodyPr>
          <a:lstStyle/>
          <a:p>
            <a:pPr algn="just"/>
            <a:r>
              <a:rPr lang="es-ES" sz="2800" dirty="0" smtClean="0">
                <a:solidFill>
                  <a:schemeClr val="tx1"/>
                </a:solidFill>
              </a:rPr>
              <a:t>Las lenguas llevan la impronta del usuario</a:t>
            </a:r>
          </a:p>
          <a:p>
            <a:pPr algn="just"/>
            <a:r>
              <a:rPr lang="es-ES" sz="2800" b="0" dirty="0" smtClean="0">
                <a:solidFill>
                  <a:schemeClr val="tx1"/>
                </a:solidFill>
              </a:rPr>
              <a:t>«La manera en que están hechas las lenguas y la manera en que cambian en el tiempo transmitiéndose de una generación a otra están profundamente influenciadas por las capacidades de elaboración del lenguaje propias del usuario… las lenguas llevan en su organización estructural la huella de su usuario» (P.80).</a:t>
            </a:r>
            <a:endParaRPr lang="es-ES" sz="2800" dirty="0">
              <a:solidFill>
                <a:schemeClr val="tx1"/>
              </a:solidFill>
            </a:endParaRPr>
          </a:p>
        </p:txBody>
      </p:sp>
      <p:sp>
        <p:nvSpPr>
          <p:cNvPr id="4" name="3 Marcador de pie de página"/>
          <p:cNvSpPr>
            <a:spLocks noGrp="1"/>
          </p:cNvSpPr>
          <p:nvPr>
            <p:ph type="ftr" sz="quarter" idx="11"/>
          </p:nvPr>
        </p:nvSpPr>
        <p:spPr>
          <a:xfrm>
            <a:off x="2483768" y="6093296"/>
            <a:ext cx="4320480" cy="628179"/>
          </a:xfrm>
        </p:spPr>
        <p:txBody>
          <a:bodyPr/>
          <a:lstStyle/>
          <a:p>
            <a:r>
              <a:rPr lang="es-ES" dirty="0" smtClean="0"/>
              <a:t>UNLP - Facultad de Psicología. Lingüística General. Material de Cátedra.</a:t>
            </a:r>
            <a:endParaRPr lang="es-ES" dirty="0"/>
          </a:p>
        </p:txBody>
      </p:sp>
    </p:spTree>
    <p:extLst>
      <p:ext uri="{BB962C8B-B14F-4D97-AF65-F5344CB8AC3E}">
        <p14:creationId xmlns:p14="http://schemas.microsoft.com/office/powerpoint/2010/main" val="3964207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74638"/>
            <a:ext cx="6953200" cy="634082"/>
          </a:xfrm>
        </p:spPr>
        <p:txBody>
          <a:bodyPr/>
          <a:lstStyle/>
          <a:p>
            <a:r>
              <a:rPr lang="es-ES" dirty="0"/>
              <a:t>16.	La huella del usuario</a:t>
            </a:r>
          </a:p>
        </p:txBody>
      </p:sp>
      <p:sp>
        <p:nvSpPr>
          <p:cNvPr id="3" name="2 Marcador de contenido"/>
          <p:cNvSpPr>
            <a:spLocks noGrp="1"/>
          </p:cNvSpPr>
          <p:nvPr>
            <p:ph sz="quarter" idx="1"/>
          </p:nvPr>
        </p:nvSpPr>
        <p:spPr>
          <a:xfrm>
            <a:off x="107504" y="836712"/>
            <a:ext cx="8640960" cy="4896544"/>
          </a:xfrm>
        </p:spPr>
        <p:txBody>
          <a:bodyPr>
            <a:normAutofit fontScale="92500" lnSpcReduction="10000"/>
          </a:bodyPr>
          <a:lstStyle/>
          <a:p>
            <a:pPr marL="0" lvl="0" indent="0" algn="just">
              <a:buClr>
                <a:srgbClr val="FE8637"/>
              </a:buClr>
              <a:buNone/>
            </a:pPr>
            <a:endParaRPr lang="es-ES" sz="2000" dirty="0">
              <a:solidFill>
                <a:prstClr val="black"/>
              </a:solidFill>
            </a:endParaRPr>
          </a:p>
          <a:p>
            <a:pPr marL="0" lvl="0" indent="0" algn="just">
              <a:buClr>
                <a:srgbClr val="FE8637"/>
              </a:buClr>
              <a:buNone/>
            </a:pPr>
            <a:r>
              <a:rPr lang="es-ES" sz="2000" b="1" dirty="0">
                <a:solidFill>
                  <a:prstClr val="black"/>
                </a:solidFill>
              </a:rPr>
              <a:t>→  Necesidades: </a:t>
            </a:r>
            <a:r>
              <a:rPr lang="es-ES" sz="2000" dirty="0">
                <a:solidFill>
                  <a:prstClr val="black"/>
                </a:solidFill>
              </a:rPr>
              <a:t>el hablante está movido por algunas necesidades lingüísticas fundamentales, entre ellas: ahorrar </a:t>
            </a:r>
            <a:r>
              <a:rPr lang="es-ES" sz="2000" i="1" dirty="0">
                <a:solidFill>
                  <a:prstClr val="black"/>
                </a:solidFill>
              </a:rPr>
              <a:t>esfuerzo y energía</a:t>
            </a:r>
            <a:r>
              <a:rPr lang="es-ES" sz="2000" dirty="0" smtClean="0">
                <a:solidFill>
                  <a:prstClr val="black"/>
                </a:solidFill>
              </a:rPr>
              <a:t>.</a:t>
            </a:r>
          </a:p>
          <a:p>
            <a:pPr marL="0" lvl="0" indent="0" algn="just">
              <a:buClr>
                <a:srgbClr val="FE8637"/>
              </a:buClr>
              <a:buNone/>
            </a:pPr>
            <a:endParaRPr lang="es-ES" sz="2000" b="1" i="1" dirty="0" smtClean="0">
              <a:solidFill>
                <a:prstClr val="black"/>
              </a:solidFill>
            </a:endParaRPr>
          </a:p>
          <a:p>
            <a:pPr marL="0" lvl="0" indent="0" algn="just">
              <a:buClr>
                <a:srgbClr val="FE8637"/>
              </a:buClr>
              <a:buNone/>
            </a:pPr>
            <a:endParaRPr lang="es-ES" sz="2000" b="1" i="1" dirty="0">
              <a:solidFill>
                <a:prstClr val="black"/>
              </a:solidFill>
            </a:endParaRPr>
          </a:p>
          <a:p>
            <a:pPr marL="0" lvl="0" indent="0" algn="just">
              <a:buClr>
                <a:srgbClr val="FE8637"/>
              </a:buClr>
              <a:buNone/>
            </a:pPr>
            <a:r>
              <a:rPr lang="es-ES" sz="2000" b="1" dirty="0">
                <a:solidFill>
                  <a:prstClr val="black"/>
                </a:solidFill>
              </a:rPr>
              <a:t>→  Producción</a:t>
            </a:r>
            <a:r>
              <a:rPr lang="es-ES" sz="2000" dirty="0">
                <a:solidFill>
                  <a:prstClr val="black"/>
                </a:solidFill>
              </a:rPr>
              <a:t>: el que se use solo la gama intermedia de posibilidades sonoras no quiere decir que la producción posible no sea mayor. Se tiende a la simplificación. De hecho, podemos aprender y producir nuevos sonidos al estudiar una lengua extranjera.</a:t>
            </a:r>
            <a:r>
              <a:rPr lang="es-ES" sz="2000" b="1" dirty="0">
                <a:solidFill>
                  <a:prstClr val="black"/>
                </a:solidFill>
              </a:rPr>
              <a:t> </a:t>
            </a:r>
            <a:endParaRPr lang="es-ES" sz="2000" b="1" dirty="0" smtClean="0">
              <a:solidFill>
                <a:prstClr val="black"/>
              </a:solidFill>
            </a:endParaRPr>
          </a:p>
          <a:p>
            <a:pPr marL="0" lvl="0" indent="0" algn="just">
              <a:buClr>
                <a:srgbClr val="FE8637"/>
              </a:buClr>
              <a:buNone/>
            </a:pPr>
            <a:endParaRPr lang="es-ES" sz="2000" b="1" dirty="0">
              <a:solidFill>
                <a:prstClr val="black"/>
              </a:solidFill>
            </a:endParaRPr>
          </a:p>
          <a:p>
            <a:pPr marL="0" lvl="0" indent="0" algn="just">
              <a:buClr>
                <a:srgbClr val="FE8637"/>
              </a:buClr>
              <a:buNone/>
            </a:pPr>
            <a:endParaRPr lang="es-ES" sz="2000" b="1" dirty="0">
              <a:solidFill>
                <a:prstClr val="black"/>
              </a:solidFill>
            </a:endParaRPr>
          </a:p>
          <a:p>
            <a:pPr marL="0" lvl="0" indent="0" algn="just">
              <a:buClr>
                <a:srgbClr val="FE8637"/>
              </a:buClr>
              <a:buNone/>
            </a:pPr>
            <a:r>
              <a:rPr lang="es-ES" sz="2000" b="1" dirty="0">
                <a:solidFill>
                  <a:prstClr val="black"/>
                </a:solidFill>
              </a:rPr>
              <a:t>→  Recepción: </a:t>
            </a:r>
            <a:r>
              <a:rPr lang="es-ES" sz="2000" dirty="0">
                <a:solidFill>
                  <a:prstClr val="black"/>
                </a:solidFill>
              </a:rPr>
              <a:t>Dada la relativa limitación de la capacidad de discriminación de los sonidos por parte del aparato auditivo, no es extraño que una determinada entidad fónica sea confundida por un receptor con otra. Ej.: nos cuesta percibir sonidos nasales cuando aprendemos una lengua que los tiene. </a:t>
            </a:r>
            <a:endParaRPr lang="es-ES" sz="2000" b="1" dirty="0">
              <a:solidFill>
                <a:prstClr val="black"/>
              </a:solidFill>
            </a:endParaRPr>
          </a:p>
          <a:p>
            <a:endParaRPr lang="es-ES" dirty="0"/>
          </a:p>
        </p:txBody>
      </p:sp>
      <p:sp>
        <p:nvSpPr>
          <p:cNvPr id="4" name="3 Marcador de pie de página"/>
          <p:cNvSpPr>
            <a:spLocks noGrp="1"/>
          </p:cNvSpPr>
          <p:nvPr>
            <p:ph type="ftr" sz="quarter" idx="16"/>
          </p:nvPr>
        </p:nvSpPr>
        <p:spPr>
          <a:xfrm flipH="1">
            <a:off x="683568" y="6093296"/>
            <a:ext cx="8640960" cy="648072"/>
          </a:xfrm>
        </p:spPr>
        <p:txBody>
          <a:bodyPr/>
          <a:lstStyle/>
          <a:p>
            <a:r>
              <a:rPr lang="es-ES" dirty="0" smtClean="0"/>
              <a:t>UNLP - Facultad de Psicología. Lingüística General. Material de Cátedra.</a:t>
            </a:r>
            <a:endParaRPr lang="es-ES" dirty="0"/>
          </a:p>
        </p:txBody>
      </p:sp>
    </p:spTree>
    <p:extLst>
      <p:ext uri="{BB962C8B-B14F-4D97-AF65-F5344CB8AC3E}">
        <p14:creationId xmlns:p14="http://schemas.microsoft.com/office/powerpoint/2010/main" val="3823134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Pluralidad y asociaciones de código</a:t>
            </a:r>
            <a:endParaRPr lang="es-ES" dirty="0"/>
          </a:p>
        </p:txBody>
      </p:sp>
      <p:sp>
        <p:nvSpPr>
          <p:cNvPr id="3" name="2 Marcador de contenido"/>
          <p:cNvSpPr>
            <a:spLocks noGrp="1"/>
          </p:cNvSpPr>
          <p:nvPr>
            <p:ph sz="quarter" idx="1"/>
          </p:nvPr>
        </p:nvSpPr>
        <p:spPr>
          <a:xfrm>
            <a:off x="323528" y="1628800"/>
            <a:ext cx="8229600" cy="4525963"/>
          </a:xfrm>
        </p:spPr>
        <p:txBody>
          <a:bodyPr/>
          <a:lstStyle/>
          <a:p>
            <a:pPr algn="just"/>
            <a:r>
              <a:rPr lang="es-ES" dirty="0" smtClean="0"/>
              <a:t> Básicamente corporales.</a:t>
            </a:r>
          </a:p>
          <a:p>
            <a:pPr marL="0" indent="0" algn="just">
              <a:buNone/>
            </a:pPr>
            <a:endParaRPr lang="es-ES" dirty="0" smtClean="0"/>
          </a:p>
          <a:p>
            <a:pPr algn="just"/>
            <a:r>
              <a:rPr lang="es-ES" dirty="0" smtClean="0"/>
              <a:t> Se presentan combinados.</a:t>
            </a:r>
          </a:p>
          <a:p>
            <a:pPr marL="0" indent="0" algn="just">
              <a:buNone/>
            </a:pPr>
            <a:endParaRPr lang="es-ES" dirty="0" smtClean="0"/>
          </a:p>
          <a:p>
            <a:pPr algn="just"/>
            <a:r>
              <a:rPr lang="es-ES" dirty="0" smtClean="0"/>
              <a:t>   Ejemplos: expresión de la cara, mirada, entonación, gestos.</a:t>
            </a:r>
            <a:endParaRPr lang="es-ES" dirty="0"/>
          </a:p>
        </p:txBody>
      </p:sp>
      <p:sp>
        <p:nvSpPr>
          <p:cNvPr id="5" name="4 Marcador de pie de página"/>
          <p:cNvSpPr>
            <a:spLocks noGrp="1"/>
          </p:cNvSpPr>
          <p:nvPr>
            <p:ph type="ftr" sz="quarter" idx="16"/>
          </p:nvPr>
        </p:nvSpPr>
        <p:spPr>
          <a:xfrm>
            <a:off x="1907704" y="6165304"/>
            <a:ext cx="4392488" cy="556171"/>
          </a:xfrm>
        </p:spPr>
        <p:txBody>
          <a:bodyPr/>
          <a:lstStyle/>
          <a:p>
            <a:r>
              <a:rPr lang="es-ES" dirty="0" smtClean="0"/>
              <a:t>UNLP - Facultad de Psicología. Lingüística General. </a:t>
            </a:r>
          </a:p>
          <a:p>
            <a:r>
              <a:rPr lang="es-ES" dirty="0" smtClean="0"/>
              <a:t>Material de Cátedra.</a:t>
            </a:r>
            <a:endParaRPr lang="es-ES" dirty="0"/>
          </a:p>
        </p:txBody>
      </p:sp>
    </p:spTree>
    <p:extLst>
      <p:ext uri="{BB962C8B-B14F-4D97-AF65-F5344CB8AC3E}">
        <p14:creationId xmlns:p14="http://schemas.microsoft.com/office/powerpoint/2010/main" val="43361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Rasgos constitutivos de las lenguas verbales</a:t>
            </a:r>
            <a:endParaRPr lang="es-ES" dirty="0"/>
          </a:p>
        </p:txBody>
      </p:sp>
      <p:sp>
        <p:nvSpPr>
          <p:cNvPr id="3" name="2 Marcador de contenido"/>
          <p:cNvSpPr>
            <a:spLocks noGrp="1"/>
          </p:cNvSpPr>
          <p:nvPr>
            <p:ph sz="quarter" idx="1"/>
          </p:nvPr>
        </p:nvSpPr>
        <p:spPr>
          <a:xfrm>
            <a:off x="457200" y="1628800"/>
            <a:ext cx="7787208" cy="4845152"/>
          </a:xfrm>
        </p:spPr>
        <p:txBody>
          <a:bodyPr/>
          <a:lstStyle/>
          <a:p>
            <a:pPr algn="just"/>
            <a:endParaRPr lang="es-ES" dirty="0" smtClean="0"/>
          </a:p>
          <a:p>
            <a:pPr algn="just"/>
            <a:r>
              <a:rPr lang="es-ES" sz="4000" dirty="0" smtClean="0"/>
              <a:t>Expresión fono-acústica: </a:t>
            </a:r>
          </a:p>
          <a:p>
            <a:pPr algn="just">
              <a:buFont typeface="Wingdings"/>
              <a:buChar char="Ø"/>
            </a:pPr>
            <a:r>
              <a:rPr lang="es-ES" dirty="0" smtClean="0"/>
              <a:t>sonidos producidos por el aparato fonador y</a:t>
            </a:r>
          </a:p>
          <a:p>
            <a:pPr algn="just">
              <a:buFont typeface="Wingdings"/>
              <a:buChar char="Ø"/>
            </a:pPr>
            <a:r>
              <a:rPr lang="es-ES" dirty="0" smtClean="0"/>
              <a:t>recibidos por el auditivo.</a:t>
            </a:r>
          </a:p>
          <a:p>
            <a:pPr marL="0" indent="0" algn="just">
              <a:buNone/>
            </a:pPr>
            <a:endParaRPr lang="es-ES" dirty="0" smtClean="0"/>
          </a:p>
          <a:p>
            <a:pPr algn="just"/>
            <a:r>
              <a:rPr lang="es-ES" sz="4000" dirty="0" smtClean="0"/>
              <a:t>Siempre se emplea el cuerpo</a:t>
            </a:r>
            <a:r>
              <a:rPr lang="es-ES" dirty="0" smtClean="0"/>
              <a:t>: </a:t>
            </a:r>
          </a:p>
          <a:p>
            <a:pPr algn="just">
              <a:buFont typeface="Wingdings"/>
              <a:buChar char="Ø"/>
            </a:pPr>
            <a:r>
              <a:rPr lang="es-ES" dirty="0" smtClean="0"/>
              <a:t>un órgano → La lengua → “las lenguas”</a:t>
            </a:r>
          </a:p>
          <a:p>
            <a:endParaRPr lang="es-ES" dirty="0"/>
          </a:p>
        </p:txBody>
      </p:sp>
      <p:sp>
        <p:nvSpPr>
          <p:cNvPr id="4" name="3 Marcador de pie de página"/>
          <p:cNvSpPr>
            <a:spLocks noGrp="1"/>
          </p:cNvSpPr>
          <p:nvPr>
            <p:ph type="ftr" sz="quarter" idx="16"/>
          </p:nvPr>
        </p:nvSpPr>
        <p:spPr>
          <a:xfrm>
            <a:off x="1187624" y="6093296"/>
            <a:ext cx="4032448" cy="628179"/>
          </a:xfrm>
        </p:spPr>
        <p:txBody>
          <a:bodyPr/>
          <a:lstStyle/>
          <a:p>
            <a:r>
              <a:rPr lang="es-ES" dirty="0" smtClean="0"/>
              <a:t>UNLP - Facultad de Psicología. Lingüística General. Material de Cátedra.</a:t>
            </a:r>
            <a:endParaRPr lang="es-ES" dirty="0"/>
          </a:p>
        </p:txBody>
      </p:sp>
    </p:spTree>
    <p:extLst>
      <p:ext uri="{BB962C8B-B14F-4D97-AF65-F5344CB8AC3E}">
        <p14:creationId xmlns:p14="http://schemas.microsoft.com/office/powerpoint/2010/main" val="573551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Arbitrariedad</a:t>
            </a:r>
            <a:endParaRPr lang="es-ES" dirty="0"/>
          </a:p>
        </p:txBody>
      </p:sp>
      <p:sp>
        <p:nvSpPr>
          <p:cNvPr id="3" name="2 Marcador de contenido"/>
          <p:cNvSpPr>
            <a:spLocks noGrp="1"/>
          </p:cNvSpPr>
          <p:nvPr>
            <p:ph sz="quarter" idx="1"/>
          </p:nvPr>
        </p:nvSpPr>
        <p:spPr>
          <a:xfrm>
            <a:off x="457200" y="1628800"/>
            <a:ext cx="8507288" cy="4497363"/>
          </a:xfrm>
        </p:spPr>
        <p:txBody>
          <a:bodyPr>
            <a:normAutofit fontScale="92500"/>
          </a:bodyPr>
          <a:lstStyle/>
          <a:p>
            <a:r>
              <a:rPr lang="es-ES" dirty="0" smtClean="0"/>
              <a:t>NO NOMENCLATURA</a:t>
            </a:r>
            <a:r>
              <a:rPr lang="es-ES" dirty="0"/>
              <a:t> </a:t>
            </a:r>
            <a:r>
              <a:rPr lang="es-ES" sz="1400" dirty="0" smtClean="0"/>
              <a:t>(Traducción asistida)</a:t>
            </a:r>
            <a:endParaRPr lang="es-ES" dirty="0" smtClean="0"/>
          </a:p>
          <a:p>
            <a:pPr marL="0" indent="0">
              <a:buNone/>
            </a:pPr>
            <a:r>
              <a:rPr lang="es-ES" sz="2800" dirty="0" smtClean="0"/>
              <a:t>      </a:t>
            </a:r>
            <a:r>
              <a:rPr lang="es-ES" sz="2800" i="1" dirty="0" smtClean="0"/>
              <a:t>► Dificultad de aprendizaje</a:t>
            </a:r>
          </a:p>
          <a:p>
            <a:pPr marL="0" indent="0">
              <a:buNone/>
            </a:pPr>
            <a:r>
              <a:rPr lang="es-ES" sz="2800" i="1" dirty="0" smtClean="0"/>
              <a:t>      ► Flexibilidad del código</a:t>
            </a:r>
          </a:p>
          <a:p>
            <a:pPr marL="0" indent="0">
              <a:buNone/>
            </a:pPr>
            <a:endParaRPr lang="es-ES" sz="2800" dirty="0" smtClean="0"/>
          </a:p>
          <a:p>
            <a:r>
              <a:rPr lang="es-ES" dirty="0" smtClean="0"/>
              <a:t>Dos tipos de arbitrariedad: </a:t>
            </a:r>
            <a:r>
              <a:rPr lang="es-ES" i="1" dirty="0" smtClean="0"/>
              <a:t>horizontal y vertical </a:t>
            </a:r>
          </a:p>
          <a:p>
            <a:pPr marL="0" indent="0">
              <a:buNone/>
            </a:pPr>
            <a:r>
              <a:rPr lang="es-ES" dirty="0" smtClean="0"/>
              <a:t>    </a:t>
            </a:r>
            <a:r>
              <a:rPr lang="es-ES" sz="2400" dirty="0" smtClean="0"/>
              <a:t>Ej.: pez- pescado (en español)/poisson (en francés).</a:t>
            </a:r>
          </a:p>
          <a:p>
            <a:pPr marL="0" indent="0">
              <a:buNone/>
            </a:pPr>
            <a:endParaRPr lang="es-ES" sz="2400" dirty="0" smtClean="0"/>
          </a:p>
          <a:p>
            <a:r>
              <a:rPr lang="es-ES" dirty="0" smtClean="0"/>
              <a:t>Clasificaciones: </a:t>
            </a:r>
            <a:r>
              <a:rPr lang="es-ES" sz="2800" i="1" dirty="0" smtClean="0"/>
              <a:t>Cada lengua agrupa significados y lo hace asociando concretas secuencias de sonidos. Por ej. El latín (ej. del libro), el francés «prendre».</a:t>
            </a:r>
          </a:p>
          <a:p>
            <a:endParaRPr lang="es-ES" dirty="0"/>
          </a:p>
        </p:txBody>
      </p:sp>
      <p:sp>
        <p:nvSpPr>
          <p:cNvPr id="4" name="3 Marcador de pie de página"/>
          <p:cNvSpPr>
            <a:spLocks noGrp="1"/>
          </p:cNvSpPr>
          <p:nvPr>
            <p:ph type="ftr" sz="quarter" idx="16"/>
          </p:nvPr>
        </p:nvSpPr>
        <p:spPr>
          <a:xfrm>
            <a:off x="2195736" y="6381328"/>
            <a:ext cx="4248472" cy="340147"/>
          </a:xfrm>
        </p:spPr>
        <p:txBody>
          <a:bodyPr/>
          <a:lstStyle/>
          <a:p>
            <a:r>
              <a:rPr lang="es-ES" dirty="0" smtClean="0"/>
              <a:t>UNLP - Facultad de Psicología. Lingüística  General. Material de Cátedra.</a:t>
            </a:r>
            <a:endParaRPr lang="es-ES" dirty="0"/>
          </a:p>
        </p:txBody>
      </p:sp>
    </p:spTree>
    <p:extLst>
      <p:ext uri="{BB962C8B-B14F-4D97-AF65-F5344CB8AC3E}">
        <p14:creationId xmlns:p14="http://schemas.microsoft.com/office/powerpoint/2010/main" val="395118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Limitaciones de la arbitrariedad</a:t>
            </a:r>
            <a:br>
              <a:rPr lang="es-ES" dirty="0" smtClean="0"/>
            </a:br>
            <a:r>
              <a:rPr lang="es-ES" dirty="0" smtClean="0"/>
              <a:t> Rasgos icónicos</a:t>
            </a:r>
            <a:br>
              <a:rPr lang="es-ES" dirty="0" smtClean="0"/>
            </a:br>
            <a:endParaRPr lang="es-ES" dirty="0"/>
          </a:p>
        </p:txBody>
      </p:sp>
      <p:sp>
        <p:nvSpPr>
          <p:cNvPr id="3" name="2 Marcador de contenido"/>
          <p:cNvSpPr>
            <a:spLocks noGrp="1"/>
          </p:cNvSpPr>
          <p:nvPr>
            <p:ph sz="quarter" idx="1"/>
          </p:nvPr>
        </p:nvSpPr>
        <p:spPr>
          <a:xfrm>
            <a:off x="323528" y="1268760"/>
            <a:ext cx="8712968" cy="4857403"/>
          </a:xfrm>
        </p:spPr>
        <p:txBody>
          <a:bodyPr>
            <a:normAutofit fontScale="92500" lnSpcReduction="10000"/>
          </a:bodyPr>
          <a:lstStyle/>
          <a:p>
            <a:pPr marL="0" indent="0">
              <a:buNone/>
            </a:pPr>
            <a:r>
              <a:rPr lang="es-ES" sz="2800" i="1" dirty="0" smtClean="0"/>
              <a:t>Limitaciones de la arbitrariedad:</a:t>
            </a:r>
          </a:p>
          <a:p>
            <a:r>
              <a:rPr lang="es-ES" dirty="0" smtClean="0"/>
              <a:t>Saussure: </a:t>
            </a:r>
          </a:p>
          <a:p>
            <a:pPr marL="0" indent="0">
              <a:buNone/>
            </a:pPr>
            <a:r>
              <a:rPr lang="es-ES" sz="2800" dirty="0" smtClean="0"/>
              <a:t>    → completamente inmotivado: limón, décimo</a:t>
            </a:r>
          </a:p>
          <a:p>
            <a:pPr marL="0" indent="0">
              <a:buNone/>
            </a:pPr>
            <a:r>
              <a:rPr lang="es-ES" sz="2800" dirty="0" smtClean="0"/>
              <a:t>    → parcialmente inmotivado: limonero, décimo- primero</a:t>
            </a:r>
          </a:p>
          <a:p>
            <a:pPr marL="0" indent="0">
              <a:buNone/>
            </a:pPr>
            <a:endParaRPr lang="es-ES" sz="2800" dirty="0" smtClean="0"/>
          </a:p>
          <a:p>
            <a:pPr marL="0" indent="0">
              <a:buNone/>
            </a:pPr>
            <a:r>
              <a:rPr lang="es-ES" sz="2800" i="1" dirty="0" smtClean="0"/>
              <a:t>Rasgos icónicos</a:t>
            </a:r>
          </a:p>
          <a:p>
            <a:pPr marL="0" indent="0">
              <a:buNone/>
            </a:pPr>
            <a:r>
              <a:rPr lang="es-ES" dirty="0" smtClean="0"/>
              <a:t>     → fonosimbolismo: </a:t>
            </a:r>
            <a:r>
              <a:rPr lang="es-ES" sz="1900" i="1" dirty="0" smtClean="0"/>
              <a:t>Vocales (</a:t>
            </a:r>
            <a:r>
              <a:rPr lang="es-ES" sz="1900" i="1" dirty="0" err="1" smtClean="0"/>
              <a:t>Rimbaud</a:t>
            </a:r>
            <a:r>
              <a:rPr lang="es-ES" sz="1900" i="1" dirty="0" smtClean="0"/>
              <a:t> </a:t>
            </a:r>
            <a:r>
              <a:rPr lang="es-ES" sz="1900" i="1" dirty="0"/>
              <a:t>le da un color a cada una de </a:t>
            </a:r>
            <a:r>
              <a:rPr lang="es-ES" sz="1900" i="1" dirty="0" smtClean="0"/>
              <a:t>las        vocales: </a:t>
            </a:r>
            <a:r>
              <a:rPr lang="es-ES" sz="1900" i="1" dirty="0"/>
              <a:t>A negra, E blanca, I roja, U verde y O azul </a:t>
            </a:r>
            <a:r>
              <a:rPr lang="es-ES" sz="1900" i="1" dirty="0" smtClean="0"/>
              <a:t>(aparece la </a:t>
            </a:r>
            <a:r>
              <a:rPr lang="es-ES" sz="1900" i="1" dirty="0"/>
              <a:t>O al final, en vez de la U).</a:t>
            </a:r>
            <a:endParaRPr lang="es-ES" sz="1900" dirty="0" smtClean="0"/>
          </a:p>
          <a:p>
            <a:pPr marL="0" indent="0">
              <a:buNone/>
            </a:pPr>
            <a:r>
              <a:rPr lang="es-ES" dirty="0" smtClean="0"/>
              <a:t>      →  reduplicación: frío, frío/lento, lento</a:t>
            </a:r>
          </a:p>
          <a:p>
            <a:pPr marL="0" indent="0">
              <a:buNone/>
            </a:pPr>
            <a:r>
              <a:rPr lang="es-ES" dirty="0" smtClean="0"/>
              <a:t>      →  secuencia: entró, miró y se fue.</a:t>
            </a:r>
          </a:p>
          <a:p>
            <a:endParaRPr lang="es-ES" dirty="0"/>
          </a:p>
        </p:txBody>
      </p:sp>
      <p:sp>
        <p:nvSpPr>
          <p:cNvPr id="4" name="3 Marcador de pie de página"/>
          <p:cNvSpPr>
            <a:spLocks noGrp="1"/>
          </p:cNvSpPr>
          <p:nvPr>
            <p:ph type="ftr" sz="quarter" idx="16"/>
          </p:nvPr>
        </p:nvSpPr>
        <p:spPr>
          <a:xfrm>
            <a:off x="2627784" y="6381328"/>
            <a:ext cx="3888432" cy="340147"/>
          </a:xfrm>
        </p:spPr>
        <p:txBody>
          <a:bodyPr/>
          <a:lstStyle/>
          <a:p>
            <a:r>
              <a:rPr lang="es-ES" dirty="0" smtClean="0"/>
              <a:t>UNLP - Facultad de Psicología. Lingüística General. </a:t>
            </a:r>
          </a:p>
          <a:p>
            <a:r>
              <a:rPr lang="es-ES" dirty="0" smtClean="0"/>
              <a:t>Material de Cátedra.</a:t>
            </a:r>
            <a:endParaRPr lang="es-ES" dirty="0"/>
          </a:p>
        </p:txBody>
      </p:sp>
    </p:spTree>
    <p:extLst>
      <p:ext uri="{BB962C8B-B14F-4D97-AF65-F5344CB8AC3E}">
        <p14:creationId xmlns:p14="http://schemas.microsoft.com/office/powerpoint/2010/main" val="414214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2.	Enunciado/Enunciación</a:t>
            </a:r>
            <a:endParaRPr lang="es-ES" dirty="0"/>
          </a:p>
        </p:txBody>
      </p:sp>
      <p:sp>
        <p:nvSpPr>
          <p:cNvPr id="3" name="2 Marcador de contenido"/>
          <p:cNvSpPr>
            <a:spLocks noGrp="1"/>
          </p:cNvSpPr>
          <p:nvPr>
            <p:ph sz="quarter" idx="1"/>
          </p:nvPr>
        </p:nvSpPr>
        <p:spPr>
          <a:xfrm>
            <a:off x="179512" y="1556792"/>
            <a:ext cx="8784976" cy="4569371"/>
          </a:xfrm>
        </p:spPr>
        <p:txBody>
          <a:bodyPr>
            <a:normAutofit/>
          </a:bodyPr>
          <a:lstStyle/>
          <a:p>
            <a:pPr algn="just"/>
            <a:r>
              <a:rPr lang="es-ES" dirty="0" smtClean="0"/>
              <a:t>El término </a:t>
            </a:r>
            <a:r>
              <a:rPr lang="es-ES" i="1" dirty="0" smtClean="0"/>
              <a:t>Enunciado</a:t>
            </a:r>
            <a:r>
              <a:rPr lang="es-ES" dirty="0" smtClean="0"/>
              <a:t> se refiere a toda la clase de los productos del empleo de los códigos. Permite no tener que esforzarse en diferencias la naturaleza de los elementos lingüísticos que lo componen.</a:t>
            </a:r>
          </a:p>
          <a:p>
            <a:pPr algn="just"/>
            <a:endParaRPr lang="es-ES" dirty="0" smtClean="0"/>
          </a:p>
          <a:p>
            <a:pPr algn="just"/>
            <a:r>
              <a:rPr lang="es-ES" i="1" dirty="0" smtClean="0"/>
              <a:t>Enunciación</a:t>
            </a:r>
            <a:r>
              <a:rPr lang="es-ES" dirty="0" smtClean="0"/>
              <a:t> refiere a la totalidad de la situación (lingüística y extralingüística) en la que se produce el enunciado como también los factores que intervienen en la producción e interpretación del enunciado en sí.</a:t>
            </a:r>
            <a:endParaRPr lang="es-ES" dirty="0"/>
          </a:p>
        </p:txBody>
      </p:sp>
      <p:sp>
        <p:nvSpPr>
          <p:cNvPr id="4" name="3 Marcador de pie de página"/>
          <p:cNvSpPr>
            <a:spLocks noGrp="1"/>
          </p:cNvSpPr>
          <p:nvPr>
            <p:ph type="ftr" sz="quarter" idx="16"/>
          </p:nvPr>
        </p:nvSpPr>
        <p:spPr>
          <a:xfrm>
            <a:off x="2771800" y="6309320"/>
            <a:ext cx="3888432" cy="412155"/>
          </a:xfrm>
        </p:spPr>
        <p:txBody>
          <a:bodyPr/>
          <a:lstStyle/>
          <a:p>
            <a:r>
              <a:rPr lang="es-ES" smtClean="0"/>
              <a:t>UNLP - Facultad de Psicología. Lingüística General. Material de Cátedra.</a:t>
            </a:r>
            <a:endParaRPr lang="es-ES" dirty="0"/>
          </a:p>
        </p:txBody>
      </p:sp>
    </p:spTree>
    <p:extLst>
      <p:ext uri="{BB962C8B-B14F-4D97-AF65-F5344CB8AC3E}">
        <p14:creationId xmlns:p14="http://schemas.microsoft.com/office/powerpoint/2010/main" val="526235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74638"/>
            <a:ext cx="7241232" cy="850106"/>
          </a:xfrm>
        </p:spPr>
        <p:txBody>
          <a:bodyPr>
            <a:normAutofit fontScale="90000"/>
          </a:bodyPr>
          <a:lstStyle/>
          <a:p>
            <a:pPr algn="just"/>
            <a:r>
              <a:rPr lang="es-ES" sz="2800" dirty="0" smtClean="0"/>
              <a:t>3.	Productividad y composicionalidad</a:t>
            </a:r>
            <a:endParaRPr lang="es-ES" sz="2800" dirty="0"/>
          </a:p>
        </p:txBody>
      </p:sp>
      <p:sp>
        <p:nvSpPr>
          <p:cNvPr id="3" name="2 Marcador de contenido"/>
          <p:cNvSpPr>
            <a:spLocks noGrp="1"/>
          </p:cNvSpPr>
          <p:nvPr>
            <p:ph sz="quarter" idx="1"/>
          </p:nvPr>
        </p:nvSpPr>
        <p:spPr>
          <a:xfrm>
            <a:off x="251520" y="1484784"/>
            <a:ext cx="8555888" cy="4896544"/>
          </a:xfrm>
        </p:spPr>
        <p:txBody>
          <a:bodyPr>
            <a:normAutofit fontScale="70000" lnSpcReduction="20000"/>
          </a:bodyPr>
          <a:lstStyle/>
          <a:p>
            <a:pPr marL="0" indent="0" algn="just">
              <a:buNone/>
            </a:pPr>
            <a:r>
              <a:rPr lang="es-ES" sz="3300" dirty="0" smtClean="0"/>
              <a:t>      &gt; </a:t>
            </a:r>
            <a:r>
              <a:rPr lang="es-ES" sz="3300" i="1" dirty="0" smtClean="0"/>
              <a:t>Productividad</a:t>
            </a:r>
            <a:r>
              <a:rPr lang="es-ES" sz="3300" dirty="0" smtClean="0"/>
              <a:t>: permite al usuario producir e interpretar     mensajes nuevos ILIMITADAMENTE DIFERENTES.</a:t>
            </a:r>
          </a:p>
          <a:p>
            <a:pPr marL="365760" lvl="1" indent="0" algn="just">
              <a:buNone/>
            </a:pPr>
            <a:endParaRPr lang="es-ES" sz="3300" dirty="0"/>
          </a:p>
          <a:p>
            <a:pPr marL="365760" lvl="1" indent="0" algn="just">
              <a:buNone/>
            </a:pPr>
            <a:r>
              <a:rPr lang="es-ES" sz="3300" dirty="0" smtClean="0"/>
              <a:t>Ejemplos de algunos mecanismos de productividad:</a:t>
            </a:r>
          </a:p>
          <a:p>
            <a:pPr lvl="1" algn="just"/>
            <a:r>
              <a:rPr lang="es-ES" sz="3300" dirty="0" smtClean="0"/>
              <a:t>La derivación</a:t>
            </a:r>
          </a:p>
          <a:p>
            <a:pPr lvl="1" algn="just"/>
            <a:r>
              <a:rPr lang="es-ES" sz="3300" dirty="0" smtClean="0"/>
              <a:t>La declinación </a:t>
            </a:r>
          </a:p>
          <a:p>
            <a:pPr marL="457200" lvl="1" indent="0" algn="just">
              <a:buNone/>
            </a:pPr>
            <a:endParaRPr lang="es-ES" sz="3300" dirty="0"/>
          </a:p>
          <a:p>
            <a:pPr marL="457200" lvl="1" indent="0" algn="just">
              <a:buNone/>
            </a:pPr>
            <a:r>
              <a:rPr lang="es-ES" sz="3300" dirty="0" smtClean="0"/>
              <a:t>&gt; Las lenguas tienen la particularidad de poder reutilizar hasta el infinito su materia.</a:t>
            </a:r>
          </a:p>
          <a:p>
            <a:pPr marL="457200" lvl="1" indent="0" algn="just">
              <a:buNone/>
            </a:pPr>
            <a:endParaRPr lang="es-ES" sz="3300" dirty="0" smtClean="0"/>
          </a:p>
          <a:p>
            <a:pPr marL="457200" lvl="1" indent="0" algn="just">
              <a:buNone/>
            </a:pPr>
            <a:r>
              <a:rPr lang="es-ES" sz="3300" dirty="0" smtClean="0"/>
              <a:t>&gt; La </a:t>
            </a:r>
            <a:r>
              <a:rPr lang="es-ES" sz="3300" i="1" dirty="0" smtClean="0"/>
              <a:t>composicionalidad</a:t>
            </a:r>
            <a:r>
              <a:rPr lang="es-ES" sz="3300" dirty="0" smtClean="0"/>
              <a:t> permite que un elemento cualquiera (sonido, sílaba, palabra, etc.) entre en combinaciones de ilimitada variedad.</a:t>
            </a:r>
          </a:p>
          <a:p>
            <a:pPr marL="457200" lvl="1" indent="0" algn="just">
              <a:buNone/>
            </a:pPr>
            <a:endParaRPr lang="es-ES" dirty="0" smtClean="0"/>
          </a:p>
          <a:p>
            <a:pPr marL="457200" lvl="1" indent="0" algn="ctr">
              <a:buNone/>
            </a:pPr>
            <a:r>
              <a:rPr lang="es-ES" dirty="0" smtClean="0">
                <a:solidFill>
                  <a:srgbClr val="FF0000"/>
                </a:solidFill>
              </a:rPr>
              <a:t>PRINCIPIO DE ECONOMIA</a:t>
            </a:r>
          </a:p>
        </p:txBody>
      </p:sp>
      <p:sp>
        <p:nvSpPr>
          <p:cNvPr id="4" name="3 Marcador de pie de página"/>
          <p:cNvSpPr>
            <a:spLocks noGrp="1"/>
          </p:cNvSpPr>
          <p:nvPr>
            <p:ph type="ftr" sz="quarter" idx="16"/>
          </p:nvPr>
        </p:nvSpPr>
        <p:spPr>
          <a:xfrm>
            <a:off x="2195736" y="6381328"/>
            <a:ext cx="3960440" cy="340147"/>
          </a:xfrm>
        </p:spPr>
        <p:txBody>
          <a:bodyPr/>
          <a:lstStyle/>
          <a:p>
            <a:r>
              <a:rPr lang="es-ES" dirty="0" smtClean="0"/>
              <a:t>UNLP - Facultad de Psicología. Lingüística General. Material de Cátedra.</a:t>
            </a:r>
            <a:endParaRPr lang="es-ES" dirty="0"/>
          </a:p>
        </p:txBody>
      </p:sp>
    </p:spTree>
    <p:extLst>
      <p:ext uri="{BB962C8B-B14F-4D97-AF65-F5344CB8AC3E}">
        <p14:creationId xmlns:p14="http://schemas.microsoft.com/office/powerpoint/2010/main" val="325897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4.	Doble articulación</a:t>
            </a:r>
            <a:endParaRPr lang="es-ES" dirty="0"/>
          </a:p>
        </p:txBody>
      </p:sp>
      <p:sp>
        <p:nvSpPr>
          <p:cNvPr id="3" name="2 Marcador de contenido"/>
          <p:cNvSpPr>
            <a:spLocks noGrp="1"/>
          </p:cNvSpPr>
          <p:nvPr>
            <p:ph sz="quarter" idx="1"/>
          </p:nvPr>
        </p:nvSpPr>
        <p:spPr>
          <a:xfrm>
            <a:off x="457200" y="1628800"/>
            <a:ext cx="8435280" cy="4497363"/>
          </a:xfrm>
        </p:spPr>
        <p:txBody>
          <a:bodyPr/>
          <a:lstStyle/>
          <a:p>
            <a:r>
              <a:rPr lang="es-ES" dirty="0" smtClean="0"/>
              <a:t>Las lenguas están organizadas en dos niveles:</a:t>
            </a:r>
          </a:p>
          <a:p>
            <a:pPr marL="0" indent="0">
              <a:buNone/>
            </a:pPr>
            <a:endParaRPr lang="es-ES" dirty="0" smtClean="0"/>
          </a:p>
          <a:p>
            <a:pPr marL="0" indent="0">
              <a:buNone/>
            </a:pPr>
            <a:r>
              <a:rPr lang="es-ES" dirty="0" smtClean="0"/>
              <a:t>&gt; elementos sin significación pero indispensables     para las lenguas: s, a, l. (Nivel inferior)</a:t>
            </a:r>
          </a:p>
          <a:p>
            <a:pPr marL="0" indent="0">
              <a:buNone/>
            </a:pPr>
            <a:endParaRPr lang="es-ES" dirty="0" smtClean="0"/>
          </a:p>
          <a:p>
            <a:pPr marL="0" indent="0">
              <a:buNone/>
            </a:pPr>
            <a:r>
              <a:rPr lang="es-ES" dirty="0" smtClean="0"/>
              <a:t>&gt; elementos con significación formados a partir de los primeros: sal (Nivel superior)</a:t>
            </a:r>
            <a:endParaRPr lang="es-ES" dirty="0"/>
          </a:p>
        </p:txBody>
      </p:sp>
      <p:sp>
        <p:nvSpPr>
          <p:cNvPr id="4" name="3 Marcador de pie de página"/>
          <p:cNvSpPr>
            <a:spLocks noGrp="1"/>
          </p:cNvSpPr>
          <p:nvPr>
            <p:ph type="ftr" sz="quarter" idx="16"/>
          </p:nvPr>
        </p:nvSpPr>
        <p:spPr>
          <a:xfrm>
            <a:off x="2411760" y="6309320"/>
            <a:ext cx="3888432" cy="412155"/>
          </a:xfrm>
        </p:spPr>
        <p:txBody>
          <a:bodyPr/>
          <a:lstStyle/>
          <a:p>
            <a:r>
              <a:rPr lang="es-ES" dirty="0" smtClean="0"/>
              <a:t>UNLP - Facultad de Psicología. Lingüística General. </a:t>
            </a:r>
          </a:p>
          <a:p>
            <a:r>
              <a:rPr lang="es-ES" dirty="0" smtClean="0"/>
              <a:t>Material de Cátedra.</a:t>
            </a:r>
            <a:endParaRPr lang="es-ES" dirty="0"/>
          </a:p>
        </p:txBody>
      </p:sp>
    </p:spTree>
    <p:extLst>
      <p:ext uri="{BB962C8B-B14F-4D97-AF65-F5344CB8AC3E}">
        <p14:creationId xmlns:p14="http://schemas.microsoft.com/office/powerpoint/2010/main" val="2544333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144000" cy="792088"/>
          </a:xfrm>
        </p:spPr>
        <p:txBody>
          <a:bodyPr>
            <a:normAutofit/>
          </a:bodyPr>
          <a:lstStyle/>
          <a:p>
            <a:r>
              <a:rPr lang="es-ES" sz="3200" dirty="0" smtClean="0"/>
              <a:t>5.Axiomas estructurales de la lingüística</a:t>
            </a:r>
            <a:endParaRPr lang="es-ES" sz="3200" dirty="0"/>
          </a:p>
        </p:txBody>
      </p:sp>
      <p:sp>
        <p:nvSpPr>
          <p:cNvPr id="3" name="2 Marcador de contenido"/>
          <p:cNvSpPr>
            <a:spLocks noGrp="1"/>
          </p:cNvSpPr>
          <p:nvPr>
            <p:ph sz="quarter" idx="1"/>
          </p:nvPr>
        </p:nvSpPr>
        <p:spPr>
          <a:xfrm>
            <a:off x="179512" y="1268760"/>
            <a:ext cx="8856984" cy="5256584"/>
          </a:xfrm>
        </p:spPr>
        <p:txBody>
          <a:bodyPr>
            <a:normAutofit fontScale="32500" lnSpcReduction="20000"/>
          </a:bodyPr>
          <a:lstStyle/>
          <a:p>
            <a:pPr algn="just"/>
            <a:endParaRPr lang="es-ES" sz="5000" dirty="0" smtClean="0"/>
          </a:p>
          <a:p>
            <a:pPr algn="just"/>
            <a:r>
              <a:rPr lang="es-ES" sz="5500" i="1" dirty="0" smtClean="0"/>
              <a:t>Niveles de análisis</a:t>
            </a:r>
            <a:r>
              <a:rPr lang="es-ES" sz="5500" dirty="0" smtClean="0"/>
              <a:t>: • fonología, • morfología, • sintaxis, • léxico</a:t>
            </a:r>
          </a:p>
          <a:p>
            <a:pPr marL="0" indent="0" algn="just">
              <a:buNone/>
            </a:pPr>
            <a:endParaRPr lang="es-ES" sz="5500" dirty="0" smtClean="0"/>
          </a:p>
          <a:p>
            <a:pPr algn="just"/>
            <a:r>
              <a:rPr lang="es-ES" sz="5500" i="1" dirty="0" smtClean="0"/>
              <a:t>Jerarquía de niveles</a:t>
            </a:r>
            <a:r>
              <a:rPr lang="es-ES" sz="5500" dirty="0" smtClean="0"/>
              <a:t>: cada nivel está hecho de elementos del nivel inferior y constituye con los propios el nivel superior</a:t>
            </a:r>
          </a:p>
          <a:p>
            <a:pPr marL="0" indent="0" algn="just">
              <a:buNone/>
            </a:pPr>
            <a:r>
              <a:rPr lang="es-ES" sz="5500" dirty="0" smtClean="0"/>
              <a:t>       Ejemplo: la morfología “e4stá hecha” de elementos fonológicos.</a:t>
            </a:r>
          </a:p>
          <a:p>
            <a:pPr marL="0" indent="0" algn="just">
              <a:buNone/>
            </a:pPr>
            <a:endParaRPr lang="es-ES" sz="5500" dirty="0" smtClean="0"/>
          </a:p>
          <a:p>
            <a:pPr algn="just"/>
            <a:r>
              <a:rPr lang="es-ES" sz="5500" i="1" dirty="0" smtClean="0"/>
              <a:t>Segmentación</a:t>
            </a:r>
            <a:r>
              <a:rPr lang="es-ES" sz="5500" dirty="0" smtClean="0"/>
              <a:t>: Todos los niveles pueden segmentarse hasta las unidades mínimas</a:t>
            </a:r>
          </a:p>
          <a:p>
            <a:pPr marL="0" indent="0" algn="just">
              <a:buNone/>
            </a:pPr>
            <a:endParaRPr lang="es-ES" sz="5500" dirty="0" smtClean="0"/>
          </a:p>
          <a:p>
            <a:pPr algn="just"/>
            <a:r>
              <a:rPr lang="es-ES" sz="5500" i="1" dirty="0" smtClean="0"/>
              <a:t>Unidades mínimas </a:t>
            </a:r>
            <a:r>
              <a:rPr lang="es-ES" sz="5500" dirty="0" smtClean="0"/>
              <a:t>(todo nivel tiene unidad mínima)</a:t>
            </a:r>
          </a:p>
          <a:p>
            <a:pPr algn="just"/>
            <a:endParaRPr lang="es-ES" sz="5500" dirty="0" smtClean="0"/>
          </a:p>
          <a:p>
            <a:pPr algn="just"/>
            <a:r>
              <a:rPr lang="es-ES" sz="5500" i="1" dirty="0" smtClean="0"/>
              <a:t>Economía y recurrencia</a:t>
            </a:r>
            <a:r>
              <a:rPr lang="es-ES" sz="5500" dirty="0" smtClean="0"/>
              <a:t>: Pocas unidades → mucha recurrencia</a:t>
            </a:r>
          </a:p>
          <a:p>
            <a:pPr marL="0" indent="0" algn="just">
              <a:buNone/>
            </a:pPr>
            <a:r>
              <a:rPr lang="es-ES" sz="5500" dirty="0"/>
              <a:t> </a:t>
            </a:r>
            <a:r>
              <a:rPr lang="es-ES" sz="5500" dirty="0" smtClean="0"/>
              <a:t>     Las unidades mínimas tienen número limitado (27 en el español) y son   recurrentes.</a:t>
            </a:r>
          </a:p>
          <a:p>
            <a:pPr marL="0" indent="0" algn="just">
              <a:buNone/>
            </a:pPr>
            <a:r>
              <a:rPr lang="es-ES" sz="5500" dirty="0" smtClean="0"/>
              <a:t>      El nivel fonológico es el que menos tiene, van subiendo con el nivel (porque entran en composición).</a:t>
            </a:r>
          </a:p>
          <a:p>
            <a:r>
              <a:rPr lang="es-ES" dirty="0" smtClean="0"/>
              <a:t> </a:t>
            </a:r>
            <a:endParaRPr lang="es-ES" dirty="0"/>
          </a:p>
        </p:txBody>
      </p:sp>
      <p:sp>
        <p:nvSpPr>
          <p:cNvPr id="4" name="3 Marcador de pie de página"/>
          <p:cNvSpPr>
            <a:spLocks noGrp="1"/>
          </p:cNvSpPr>
          <p:nvPr>
            <p:ph type="ftr" sz="quarter" idx="16"/>
          </p:nvPr>
        </p:nvSpPr>
        <p:spPr>
          <a:xfrm>
            <a:off x="2627784" y="6381328"/>
            <a:ext cx="3888432" cy="340147"/>
          </a:xfrm>
        </p:spPr>
        <p:txBody>
          <a:bodyPr/>
          <a:lstStyle/>
          <a:p>
            <a:r>
              <a:rPr lang="es-ES" dirty="0" smtClean="0"/>
              <a:t>UNLP - Facultad de Psicología. Lingüística General. Material de Cátedra.</a:t>
            </a:r>
            <a:endParaRPr lang="es-ES" dirty="0"/>
          </a:p>
        </p:txBody>
      </p:sp>
    </p:spTree>
    <p:extLst>
      <p:ext uri="{BB962C8B-B14F-4D97-AF65-F5344CB8AC3E}">
        <p14:creationId xmlns:p14="http://schemas.microsoft.com/office/powerpoint/2010/main" val="3538747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359</TotalTime>
  <Words>1331</Words>
  <Application>Microsoft Office PowerPoint</Application>
  <PresentationFormat>Presentación en pantalla (4:3)</PresentationFormat>
  <Paragraphs>170</Paragraphs>
  <Slides>17</Slides>
  <Notes>2</Notes>
  <HiddenSlides>0</HiddenSlides>
  <MMClips>0</MMClips>
  <ScaleCrop>false</ScaleCrop>
  <HeadingPairs>
    <vt:vector size="4" baseType="variant">
      <vt:variant>
        <vt:lpstr>Tema</vt:lpstr>
      </vt:variant>
      <vt:variant>
        <vt:i4>2</vt:i4>
      </vt:variant>
      <vt:variant>
        <vt:lpstr>Títulos de diapositiva</vt:lpstr>
      </vt:variant>
      <vt:variant>
        <vt:i4>17</vt:i4>
      </vt:variant>
    </vt:vector>
  </HeadingPairs>
  <TitlesOfParts>
    <vt:vector size="19" baseType="lpstr">
      <vt:lpstr>Mirador</vt:lpstr>
      <vt:lpstr>1_Mirador</vt:lpstr>
      <vt:lpstr>(*)SIMONE, R (2001).  “Las lenguas verbales” En: Fundamentos de lingüística. Barcelona, Ariel, Cap. 3.</vt:lpstr>
      <vt:lpstr>Pluralidad y asociaciones de código</vt:lpstr>
      <vt:lpstr>Rasgos constitutivos de las lenguas verbales</vt:lpstr>
      <vt:lpstr>1. Arbitrariedad</vt:lpstr>
      <vt:lpstr> Limitaciones de la arbitrariedad  Rasgos icónicos </vt:lpstr>
      <vt:lpstr>2. Enunciado/Enunciación</vt:lpstr>
      <vt:lpstr>3. Productividad y composicionalidad</vt:lpstr>
      <vt:lpstr>4. Doble articulación</vt:lpstr>
      <vt:lpstr>5.Axiomas estructurales de la lingüística</vt:lpstr>
      <vt:lpstr>6. Sintacticidad y transformabilidad </vt:lpstr>
      <vt:lpstr>7. Recursividad</vt:lpstr>
      <vt:lpstr>Presentación de PowerPoint</vt:lpstr>
      <vt:lpstr>Presentación de PowerPoint</vt:lpstr>
      <vt:lpstr>Presentación de PowerPoint</vt:lpstr>
      <vt:lpstr>Presentación de PowerPoint</vt:lpstr>
      <vt:lpstr>16. La huella del usuario</vt:lpstr>
      <vt:lpstr>16. La huella del usuario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(*)SIMONE, R (2001). “Las lenguas verbales”. En: Fundamentos de lingüística. Barcelona, Ariel, Cap. 3.</dc:title>
  <dc:creator>pc</dc:creator>
  <cp:lastModifiedBy>Clau</cp:lastModifiedBy>
  <cp:revision>48</cp:revision>
  <dcterms:created xsi:type="dcterms:W3CDTF">2014-03-30T20:15:01Z</dcterms:created>
  <dcterms:modified xsi:type="dcterms:W3CDTF">2015-04-22T18:48:29Z</dcterms:modified>
</cp:coreProperties>
</file>